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8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3" r:id="rId17"/>
    <p:sldId id="270" r:id="rId18"/>
    <p:sldId id="284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6" r:id="rId28"/>
    <p:sldId id="279" r:id="rId29"/>
    <p:sldId id="280" r:id="rId30"/>
    <p:sldId id="281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09" autoAdjust="0"/>
    <p:restoredTop sz="94660"/>
  </p:normalViewPr>
  <p:slideViewPr>
    <p:cSldViewPr snapToGrid="0">
      <p:cViewPr varScale="1">
        <p:scale>
          <a:sx n="72" d="100"/>
          <a:sy n="72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BD693-8662-42B7-B925-713C27891D26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F0070-2BFC-4B54-BF95-02FC50D2922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1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>
            <a:spLocks noGrp="1"/>
          </p:cNvSpPr>
          <p:nvPr>
            <p:ph type="body" idx="1"/>
          </p:nvPr>
        </p:nvSpPr>
        <p:spPr>
          <a:xfrm>
            <a:off x="679450" y="4716463"/>
            <a:ext cx="5438775" cy="4468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4360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0803" y="1271666"/>
            <a:ext cx="8456631" cy="2030954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s-ES" sz="3200" b="1" i="1" dirty="0"/>
              <a:t>T</a:t>
            </a:r>
            <a:r>
              <a:rPr lang="es-ES" sz="3200" b="1" i="1" dirty="0" smtClean="0"/>
              <a:t>ratamientos </a:t>
            </a:r>
            <a:r>
              <a:rPr lang="es-ES" sz="3200" b="1" i="1" dirty="0"/>
              <a:t>con fitosanitarios en condiciones de hermeticidad o </a:t>
            </a:r>
            <a:r>
              <a:rPr lang="es-ES" sz="3200" b="1" i="1" dirty="0" smtClean="0"/>
              <a:t>confinamiento – Resolución 196 MAyG de Córdoba </a:t>
            </a:r>
            <a:endParaRPr lang="en-US" sz="3200" b="1" dirty="0"/>
          </a:p>
        </p:txBody>
      </p:sp>
      <p:sp>
        <p:nvSpPr>
          <p:cNvPr id="4" name="Rectángulo 3"/>
          <p:cNvSpPr/>
          <p:nvPr/>
        </p:nvSpPr>
        <p:spPr>
          <a:xfrm>
            <a:off x="830803" y="3402389"/>
            <a:ext cx="23660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>
                <a:solidFill>
                  <a:schemeClr val="accent1"/>
                </a:solidFill>
              </a:rPr>
              <a:t>Agosto 2023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702" y="3531759"/>
            <a:ext cx="3091404" cy="304009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03" y="5846401"/>
            <a:ext cx="4564156" cy="72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420"/>
          </a:xfrm>
        </p:spPr>
        <p:txBody>
          <a:bodyPr>
            <a:normAutofit/>
          </a:bodyPr>
          <a:lstStyle/>
          <a:p>
            <a:r>
              <a:rPr lang="es-AR" dirty="0" smtClean="0"/>
              <a:t>Registros: </a:t>
            </a:r>
            <a:r>
              <a:rPr lang="es-AR" sz="2400" dirty="0" smtClean="0"/>
              <a:t>(Art 4, 5, 6 y 7)</a:t>
            </a:r>
            <a:endParaRPr lang="en-U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83031"/>
            <a:ext cx="8596668" cy="46583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es-ES" i="1" dirty="0"/>
              <a:t>“Empresas de </a:t>
            </a:r>
            <a:r>
              <a:rPr lang="es-ES" i="1" dirty="0" smtClean="0"/>
              <a:t>Tratamiento” deberán inscribirse en el Registro de Aplicadores, las que deberán </a:t>
            </a:r>
            <a:r>
              <a:rPr lang="es-ES" i="1" dirty="0"/>
              <a:t>declarar un Director Técnico y un Operario habilitados </a:t>
            </a:r>
            <a:endParaRPr lang="es-ES" i="1" dirty="0" smtClean="0"/>
          </a:p>
          <a:p>
            <a:pPr algn="just"/>
            <a:r>
              <a:rPr lang="es-ES" i="1" dirty="0" smtClean="0"/>
              <a:t>“</a:t>
            </a:r>
            <a:r>
              <a:rPr lang="es-ES" i="1" dirty="0"/>
              <a:t>Directores Técnicos” deberán inscribirse en el Registro de Asesores Fitosanitarios de la Ley N° 9164, </a:t>
            </a:r>
            <a:r>
              <a:rPr lang="es-ES" i="1" dirty="0" smtClean="0"/>
              <a:t>debiendo </a:t>
            </a:r>
            <a:r>
              <a:rPr lang="es-ES" i="1" dirty="0"/>
              <a:t>presentar el certificado del curso de tratamientos con fitosanitarios en condiciones de hermeticidad o </a:t>
            </a:r>
            <a:r>
              <a:rPr lang="es-ES" i="1" dirty="0" smtClean="0"/>
              <a:t>confinamiento</a:t>
            </a:r>
          </a:p>
          <a:p>
            <a:pPr algn="just"/>
            <a:r>
              <a:rPr lang="es-ES" i="1" dirty="0"/>
              <a:t>“Operarios” deberán inscribirse en el Registro de Operarios </a:t>
            </a:r>
            <a:r>
              <a:rPr lang="es-ES" i="1" dirty="0" smtClean="0"/>
              <a:t>los </a:t>
            </a:r>
            <a:r>
              <a:rPr lang="es-ES" i="1" dirty="0"/>
              <a:t>que  deberán ser mayores de 18 años y presentar el certificado del curso específico el que tendrá una vigencia de dos (2) </a:t>
            </a:r>
            <a:r>
              <a:rPr lang="es-ES" i="1" dirty="0" smtClean="0"/>
              <a:t>años.</a:t>
            </a:r>
          </a:p>
          <a:p>
            <a:pPr algn="just"/>
            <a:r>
              <a:rPr lang="es-ES" b="1" i="1" dirty="0" smtClean="0"/>
              <a:t>Los </a:t>
            </a:r>
            <a:r>
              <a:rPr lang="es-ES" i="1" dirty="0"/>
              <a:t>Sitios deberán ser registrados </a:t>
            </a:r>
            <a:r>
              <a:rPr lang="es-ES" i="1" dirty="0" smtClean="0"/>
              <a:t>por ante la Dirección General de Fiscalización y Control de este Ministerio de Agricultura y Ganadería, </a:t>
            </a:r>
            <a:r>
              <a:rPr lang="es-ES" i="1" dirty="0"/>
              <a:t>por parte de los titulares o arrendatarios, indicando las coordenadas geográficas del mismo y declarando las UT que contengan o puedan contener. Los titulares o arrendatarios serán responsables de que las condiciones de las instalaciones sean las adecuadas para la efectividad del tratamiento. 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80653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TFO y Bromuro de Metilo (Art 8y 9)</a:t>
            </a:r>
            <a:br>
              <a:rPr lang="es-AR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829119"/>
            <a:ext cx="8596668" cy="3880773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s-ES" b="1" i="1" dirty="0" smtClean="0"/>
          </a:p>
          <a:p>
            <a:pPr algn="just"/>
            <a:r>
              <a:rPr lang="es-ES" b="1" i="1" dirty="0" smtClean="0"/>
              <a:t>DISPONER </a:t>
            </a:r>
            <a:r>
              <a:rPr lang="es-ES" i="1" dirty="0"/>
              <a:t>que, en forma previa al inicio, durante y al finalizar los </a:t>
            </a:r>
            <a:r>
              <a:rPr lang="es-ES" i="1" u="sng" dirty="0"/>
              <a:t>Tratamientos de Fumigación Oficiales (</a:t>
            </a:r>
            <a:r>
              <a:rPr lang="es-ES" i="1" dirty="0" smtClean="0"/>
              <a:t>TFO), el </a:t>
            </a:r>
            <a:r>
              <a:rPr lang="es-ES" i="1" dirty="0"/>
              <a:t>Inspector fitosanitario y el Certificante del SENASA, el Usuario Responsable y la Empresa de Tratamiento, deberán cumplir con las obligaciones establecidas en la </a:t>
            </a:r>
            <a:r>
              <a:rPr lang="es-ES" i="1" u="sng" dirty="0"/>
              <a:t>Resolución Nº 79/2023 </a:t>
            </a:r>
            <a:r>
              <a:rPr lang="es-ES" i="1" dirty="0"/>
              <a:t>del </a:t>
            </a:r>
            <a:r>
              <a:rPr lang="es-ES" i="1" dirty="0" smtClean="0"/>
              <a:t>SENASA.</a:t>
            </a:r>
          </a:p>
          <a:p>
            <a:pPr algn="just"/>
            <a:endParaRPr lang="es-ES" i="1" dirty="0"/>
          </a:p>
          <a:p>
            <a:pPr algn="just"/>
            <a:r>
              <a:rPr lang="es-ES" i="1" dirty="0"/>
              <a:t>el </a:t>
            </a:r>
            <a:r>
              <a:rPr lang="es-ES" i="1" u="sng" dirty="0"/>
              <a:t>Bromuro de Metilo </a:t>
            </a:r>
            <a:r>
              <a:rPr lang="es-ES" i="1" dirty="0"/>
              <a:t>está permitido únicamente para los Tratamientos de Fumigación Oficiales (TFO), bajo las condiciones especificadas en el Anexo I 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71688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050" y="411480"/>
            <a:ext cx="9224010" cy="1451610"/>
          </a:xfrm>
        </p:spPr>
        <p:txBody>
          <a:bodyPr>
            <a:noAutofit/>
          </a:bodyPr>
          <a:lstStyle/>
          <a:p>
            <a:pPr algn="just"/>
            <a:r>
              <a:rPr lang="es-ES" sz="3200" i="1" dirty="0" smtClean="0"/>
              <a:t>Usuarios </a:t>
            </a:r>
            <a:r>
              <a:rPr lang="es-ES" sz="3200" i="1" dirty="0"/>
              <a:t>Responsables </a:t>
            </a:r>
            <a:r>
              <a:rPr lang="es-ES" sz="3200" i="1" dirty="0" smtClean="0"/>
              <a:t>que </a:t>
            </a:r>
            <a:r>
              <a:rPr lang="es-ES" sz="3200" i="1" dirty="0"/>
              <a:t>realicen Tratamientos de Fumigación Oficiales(TFO) </a:t>
            </a:r>
            <a:r>
              <a:rPr lang="es-ES" sz="3200" i="1" dirty="0" smtClean="0"/>
              <a:t>y Categoría 2 deberán:</a:t>
            </a: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54531"/>
            <a:ext cx="8596668" cy="4086832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lvl="0" algn="just"/>
            <a:r>
              <a:rPr lang="es-ES" i="1" dirty="0"/>
              <a:t>Adquirir los productos fitosanitarios clase </a:t>
            </a:r>
            <a:r>
              <a:rPr lang="es-ES" i="1" dirty="0" err="1"/>
              <a:t>Ia</a:t>
            </a:r>
            <a:r>
              <a:rPr lang="es-ES" i="1" dirty="0"/>
              <a:t> y </a:t>
            </a:r>
            <a:r>
              <a:rPr lang="es-ES" i="1" dirty="0" err="1"/>
              <a:t>Ib</a:t>
            </a:r>
            <a:r>
              <a:rPr lang="es-ES" i="1" dirty="0"/>
              <a:t> con la RFD emitida a su nombre.</a:t>
            </a:r>
            <a:endParaRPr lang="en-US" dirty="0"/>
          </a:p>
          <a:p>
            <a:pPr lvl="0" algn="just"/>
            <a:r>
              <a:rPr lang="es-ES" i="1" dirty="0"/>
              <a:t>Contar, previo al tratamiento, con la RFD emitida por un Director Técnico habilitado.</a:t>
            </a:r>
            <a:endParaRPr lang="en-US" dirty="0"/>
          </a:p>
          <a:p>
            <a:pPr lvl="0" algn="just"/>
            <a:r>
              <a:rPr lang="es-ES" i="1" dirty="0"/>
              <a:t>Realizar los TFO en los sitios que se encuentren declarados. </a:t>
            </a:r>
            <a:endParaRPr lang="en-US" dirty="0"/>
          </a:p>
          <a:p>
            <a:pPr lvl="0" algn="just"/>
            <a:r>
              <a:rPr lang="es-ES" i="1" dirty="0"/>
              <a:t>Comunicar al Municipio o Comuna con una anticipación no menor de cuarenta y ocho horas (48hs.) de la realización del Tratamiento, debiendo presentar la RFD respectiva, cuando corresponda.</a:t>
            </a:r>
            <a:endParaRPr lang="en-US" dirty="0"/>
          </a:p>
          <a:p>
            <a:pPr lvl="0" algn="just"/>
            <a:r>
              <a:rPr lang="es-ES" i="1" dirty="0"/>
              <a:t>Solicitar a la Empresa de Tratamientos y/o al Director Técnico el cierre o conformación de la RFD en el plazo de setenta y dos horas (72hs.) de finalizado el tratamiento.</a:t>
            </a:r>
            <a:endParaRPr lang="en-US" dirty="0"/>
          </a:p>
          <a:p>
            <a:pPr lvl="0" algn="just"/>
            <a:r>
              <a:rPr lang="es-ES" i="1" dirty="0"/>
              <a:t>Gestionar adecuadamente los envases vacíos de fitosanitarios utilizados en un sitio de almacenamiento temporal (SAT) o en un centro de almacenamiento transitorio (CAT) habilitados.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78860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38166" cy="1320800"/>
          </a:xfrm>
        </p:spPr>
        <p:txBody>
          <a:bodyPr>
            <a:normAutofit fontScale="90000"/>
          </a:bodyPr>
          <a:lstStyle/>
          <a:p>
            <a:r>
              <a:rPr lang="es-ES" i="1" dirty="0"/>
              <a:t>Empresas de Tratamiento que realicen Tratamientos de Fumigación Oficiales (TFO</a:t>
            </a:r>
            <a:r>
              <a:rPr lang="es-ES" i="1" dirty="0" smtClean="0"/>
              <a:t>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228531"/>
          </a:xfrm>
          <a:ln>
            <a:solidFill>
              <a:schemeClr val="tx1"/>
            </a:solidFill>
          </a:ln>
        </p:spPr>
        <p:txBody>
          <a:bodyPr/>
          <a:lstStyle/>
          <a:p>
            <a:pPr lvl="0" algn="just"/>
            <a:r>
              <a:rPr lang="es-ES" i="1" dirty="0"/>
              <a:t>Efectuar el cierre o conformación de la Receta Fitosanitaria Digital en el plazo de setenta y dos horas (72hs.), por parte del Director Técnico</a:t>
            </a:r>
            <a:r>
              <a:rPr lang="es-ES" i="1" dirty="0" smtClean="0"/>
              <a:t>.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s-ES" i="1" dirty="0"/>
              <a:t>Gestionar adecuadamente los envases vacíos de fitosanitarios utilizados, y depositarlos en un sitio de almacenamiento temporal (SAT) o a un centro de almacenamiento transitorio (CAT) habilitados.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89576" cy="1596390"/>
          </a:xfrm>
        </p:spPr>
        <p:txBody>
          <a:bodyPr>
            <a:normAutofit fontScale="90000"/>
          </a:bodyPr>
          <a:lstStyle/>
          <a:p>
            <a:pPr algn="ctr"/>
            <a:r>
              <a:rPr lang="es-ES" i="1" dirty="0" smtClean="0"/>
              <a:t>Tratamientos </a:t>
            </a:r>
            <a:r>
              <a:rPr lang="es-ES" i="1" dirty="0"/>
              <a:t>con fitosanitarios no </a:t>
            </a:r>
            <a:r>
              <a:rPr lang="es-ES" i="1" dirty="0" smtClean="0"/>
              <a:t>fumigantes </a:t>
            </a:r>
            <a:r>
              <a:rPr lang="es-ES" i="1" dirty="0"/>
              <a:t>para </a:t>
            </a:r>
            <a:r>
              <a:rPr lang="es-ES" i="1" dirty="0" smtClean="0"/>
              <a:t>Requisitos </a:t>
            </a:r>
            <a:r>
              <a:rPr lang="es-ES" i="1" dirty="0"/>
              <a:t>Fitosanitarios de Importación </a:t>
            </a:r>
            <a:r>
              <a:rPr lang="es-ES" i="1" dirty="0" smtClean="0"/>
              <a:t/>
            </a:r>
            <a:br>
              <a:rPr lang="es-ES" i="1" dirty="0" smtClean="0"/>
            </a:br>
            <a:r>
              <a:rPr lang="es-ES" i="1" dirty="0" smtClean="0"/>
              <a:t>(RFI)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3788" y="2572069"/>
            <a:ext cx="8596668" cy="2777171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ES" i="1" dirty="0"/>
              <a:t>C</a:t>
            </a:r>
            <a:r>
              <a:rPr lang="es-ES" i="1" dirty="0" smtClean="0"/>
              <a:t>uando</a:t>
            </a:r>
            <a:r>
              <a:rPr lang="es-ES" b="1" i="1" dirty="0" smtClean="0"/>
              <a:t> </a:t>
            </a:r>
            <a:r>
              <a:rPr lang="es-ES" i="1" dirty="0"/>
              <a:t>los tratamientos con fitosanitarios no fumigantes, sean realizados para cumplimentar Requisitos Fitosanitarios de Importación (RFI) en las exportaciones, para el cumplimiento de la normativa del SENASA, para importaciones o a pedido del exportador de manera preventiva, deberán solicitar la supervisión y certificación de dicho tratamiento y cumplir con las obligaciones establecidas precedentemente para los TFO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i="1" dirty="0" smtClean="0"/>
              <a:t>Condiciones de los Tratamientos </a:t>
            </a:r>
            <a:r>
              <a:rPr lang="es-ES" i="1" dirty="0"/>
              <a:t>con </a:t>
            </a:r>
            <a:r>
              <a:rPr lang="es-ES" i="1" dirty="0" smtClean="0"/>
              <a:t>fitosanitarios y distancias.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1"/>
            <a:ext cx="8866716" cy="354456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ES" i="1" dirty="0" smtClean="0"/>
              <a:t>Tratamientos en </a:t>
            </a:r>
            <a:r>
              <a:rPr lang="es-ES" i="1" dirty="0"/>
              <a:t>ámbitos comprendidos </a:t>
            </a:r>
            <a:r>
              <a:rPr lang="es-ES" i="1" u="sng" dirty="0"/>
              <a:t>hasta los quinientos (500) metros de la planta </a:t>
            </a:r>
            <a:r>
              <a:rPr lang="es-ES" i="1" u="sng" dirty="0" smtClean="0"/>
              <a:t>urbana</a:t>
            </a:r>
            <a:r>
              <a:rPr lang="es-ES" i="1" dirty="0" smtClean="0"/>
              <a:t>, en los que </a:t>
            </a:r>
            <a:r>
              <a:rPr lang="es-ES" i="1" dirty="0"/>
              <a:t>se utilicen </a:t>
            </a:r>
            <a:r>
              <a:rPr lang="es-ES" b="1" i="1" dirty="0"/>
              <a:t>productos </a:t>
            </a:r>
            <a:r>
              <a:rPr lang="es-ES" b="1" i="1" u="sng" dirty="0"/>
              <a:t>fitosanitarios F</a:t>
            </a:r>
            <a:r>
              <a:rPr lang="es-ES" b="1" i="1" u="sng" dirty="0" smtClean="0"/>
              <a:t>umigantes</a:t>
            </a:r>
            <a:r>
              <a:rPr lang="es-ES" i="1" dirty="0"/>
              <a:t>,</a:t>
            </a:r>
            <a:r>
              <a:rPr lang="es-ES" i="1" dirty="0" smtClean="0"/>
              <a:t> </a:t>
            </a:r>
            <a:r>
              <a:rPr lang="es-ES" i="1" dirty="0"/>
              <a:t>deberán realizarse en UT en condiciones técnicas de </a:t>
            </a:r>
            <a:r>
              <a:rPr lang="es-ES" b="1" i="1" u="sng" dirty="0" smtClean="0"/>
              <a:t>hermeticidad</a:t>
            </a:r>
            <a:r>
              <a:rPr lang="es-ES" b="1" i="1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ES" b="1" i="1" dirty="0" smtClean="0"/>
          </a:p>
          <a:p>
            <a:pPr algn="just">
              <a:lnSpc>
                <a:spcPct val="150000"/>
              </a:lnSpc>
            </a:pPr>
            <a:r>
              <a:rPr lang="es-ES" i="1" dirty="0" smtClean="0"/>
              <a:t>Tratamientos </a:t>
            </a:r>
            <a:r>
              <a:rPr lang="es-ES" i="1" dirty="0"/>
              <a:t>en ámbitos comprendidos </a:t>
            </a:r>
            <a:r>
              <a:rPr lang="es-ES" i="1" u="sng" dirty="0"/>
              <a:t>hasta los quinientos (500) metros de la planta </a:t>
            </a:r>
            <a:r>
              <a:rPr lang="es-ES" i="1" u="sng" dirty="0" smtClean="0"/>
              <a:t>urbana</a:t>
            </a:r>
            <a:r>
              <a:rPr lang="es-ES" i="1" dirty="0" smtClean="0"/>
              <a:t>, en los que </a:t>
            </a:r>
            <a:r>
              <a:rPr lang="es-ES" i="1" dirty="0"/>
              <a:t>se utilicen </a:t>
            </a:r>
            <a:r>
              <a:rPr lang="es-ES" b="1" i="1" dirty="0"/>
              <a:t>productos f</a:t>
            </a:r>
            <a:r>
              <a:rPr lang="es-ES" b="1" i="1" u="sng" dirty="0"/>
              <a:t>itosanitarios NO fumigantes</a:t>
            </a:r>
            <a:r>
              <a:rPr lang="es-ES" i="1" dirty="0"/>
              <a:t>, deberán realizarse en UT en condiciones técnicas de </a:t>
            </a:r>
            <a:r>
              <a:rPr lang="es-ES" b="1" i="1" u="sng" dirty="0" smtClean="0"/>
              <a:t>confinamiento.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ES" b="1" i="1" u="sng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0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1870508" y="205009"/>
            <a:ext cx="8873692" cy="861774"/>
          </a:xfrm>
          <a:prstGeom prst="rect">
            <a:avLst/>
          </a:prstGeom>
          <a:solidFill>
            <a:srgbClr val="FF0000"/>
          </a:solidFill>
          <a:ln w="1143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5000"/>
            </a:pPr>
            <a:r>
              <a:rPr lang="es-AR" sz="5000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Aplicación en </a:t>
            </a:r>
            <a:r>
              <a:rPr lang="es-AR" sz="5000" dirty="0" smtClean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zonas Periurbanas</a:t>
            </a:r>
            <a:endParaRPr sz="5000" dirty="0">
              <a:solidFill>
                <a:srgbClr val="0070C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162" name="Google Shape;16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763" y="2290034"/>
            <a:ext cx="1871271" cy="909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3" name="Grupo 2"/>
          <p:cNvGrpSpPr/>
          <p:nvPr/>
        </p:nvGrpSpPr>
        <p:grpSpPr>
          <a:xfrm>
            <a:off x="470249" y="2830548"/>
            <a:ext cx="4177018" cy="3525581"/>
            <a:chOff x="1336579" y="2120358"/>
            <a:chExt cx="4507681" cy="4126784"/>
          </a:xfrm>
        </p:grpSpPr>
        <p:grpSp>
          <p:nvGrpSpPr>
            <p:cNvPr id="2" name="Grupo 1"/>
            <p:cNvGrpSpPr/>
            <p:nvPr/>
          </p:nvGrpSpPr>
          <p:grpSpPr>
            <a:xfrm>
              <a:off x="1336579" y="2120358"/>
              <a:ext cx="4507681" cy="4126784"/>
              <a:chOff x="1285779" y="2097498"/>
              <a:chExt cx="4507681" cy="4126784"/>
            </a:xfrm>
          </p:grpSpPr>
          <p:sp>
            <p:nvSpPr>
              <p:cNvPr id="18" name="Google Shape;171;p21"/>
              <p:cNvSpPr/>
              <p:nvPr/>
            </p:nvSpPr>
            <p:spPr>
              <a:xfrm>
                <a:off x="1285779" y="2097498"/>
                <a:ext cx="4507681" cy="4126784"/>
              </a:xfrm>
              <a:prstGeom prst="ellipse">
                <a:avLst/>
              </a:prstGeom>
              <a:solidFill>
                <a:srgbClr val="FF0000">
                  <a:alpha val="6863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72;p21"/>
              <p:cNvSpPr/>
              <p:nvPr/>
            </p:nvSpPr>
            <p:spPr>
              <a:xfrm>
                <a:off x="2104041" y="2825501"/>
                <a:ext cx="2894144" cy="262287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173;p21"/>
              <p:cNvSpPr/>
              <p:nvPr/>
            </p:nvSpPr>
            <p:spPr>
              <a:xfrm>
                <a:off x="2768754" y="3403572"/>
                <a:ext cx="1563475" cy="1441132"/>
              </a:xfrm>
              <a:prstGeom prst="ellipse">
                <a:avLst/>
              </a:prstGeom>
              <a:solidFill>
                <a:srgbClr val="FF0000">
                  <a:alpha val="68630"/>
                </a:srgbClr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174;p21"/>
              <p:cNvSpPr txBox="1"/>
              <p:nvPr/>
            </p:nvSpPr>
            <p:spPr>
              <a:xfrm>
                <a:off x="2815778" y="3805710"/>
                <a:ext cx="1447682" cy="636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"/>
                    <a:ea typeface="Montserrat"/>
                    <a:cs typeface="Montserrat"/>
                    <a:sym typeface="Montserrat"/>
                  </a:rPr>
                  <a:t>CENTRO</a:t>
                </a:r>
                <a:endParaRPr kumimoji="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"/>
                    <a:ea typeface="Montserrat"/>
                    <a:cs typeface="Montserrat"/>
                    <a:sym typeface="Montserrat"/>
                  </a:rPr>
                  <a:t>POBLADO</a:t>
                </a:r>
                <a:endParaRPr kumimoji="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22" name="Google Shape;181;p21"/>
              <p:cNvSpPr txBox="1"/>
              <p:nvPr/>
            </p:nvSpPr>
            <p:spPr>
              <a:xfrm>
                <a:off x="3038473" y="2980016"/>
                <a:ext cx="1076035" cy="2774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500 m</a:t>
                </a:r>
                <a:endParaRPr kumimoji="0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3" name="Google Shape;182;p21"/>
              <p:cNvSpPr txBox="1"/>
              <p:nvPr/>
            </p:nvSpPr>
            <p:spPr>
              <a:xfrm>
                <a:off x="2936539" y="2323700"/>
                <a:ext cx="1285888" cy="3994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1500 m</a:t>
                </a:r>
                <a:endParaRPr kumimoji="0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pic>
          <p:nvPicPr>
            <p:cNvPr id="24" name="Google Shape;175;p21" descr="BIDÓN.png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873170" y="4769027"/>
              <a:ext cx="496069" cy="49532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25" name="Google Shape;176;p21" descr="BIDÓN.pn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918925" y="4769027"/>
              <a:ext cx="462111" cy="49532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26" name="Google Shape;177;p21" descr="BIDÓN.png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3868125" y="5536614"/>
              <a:ext cx="481365" cy="49532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27" name="Google Shape;178;p21" descr="BIDÓN.png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4574140" y="5155968"/>
              <a:ext cx="481365" cy="49532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28" name="Google Shape;176;p21" descr="BIDÓN.pn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890148" y="5539532"/>
              <a:ext cx="462111" cy="49532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29" name="Google Shape;175;p21" descr="BIDÓN.png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161361" y="5155968"/>
              <a:ext cx="496069" cy="49532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</p:grpSp>
      <p:grpSp>
        <p:nvGrpSpPr>
          <p:cNvPr id="5" name="Grupo 4"/>
          <p:cNvGrpSpPr/>
          <p:nvPr/>
        </p:nvGrpSpPr>
        <p:grpSpPr>
          <a:xfrm>
            <a:off x="5779516" y="2527111"/>
            <a:ext cx="4343976" cy="3525581"/>
            <a:chOff x="6197020" y="3000343"/>
            <a:chExt cx="4343976" cy="3525581"/>
          </a:xfrm>
        </p:grpSpPr>
        <p:grpSp>
          <p:nvGrpSpPr>
            <p:cNvPr id="31" name="Grupo 30"/>
            <p:cNvGrpSpPr/>
            <p:nvPr/>
          </p:nvGrpSpPr>
          <p:grpSpPr>
            <a:xfrm>
              <a:off x="6197020" y="3000343"/>
              <a:ext cx="4343976" cy="3525581"/>
              <a:chOff x="1285779" y="2097498"/>
              <a:chExt cx="4507681" cy="4126784"/>
            </a:xfrm>
          </p:grpSpPr>
          <p:sp>
            <p:nvSpPr>
              <p:cNvPr id="38" name="Google Shape;171;p21"/>
              <p:cNvSpPr/>
              <p:nvPr/>
            </p:nvSpPr>
            <p:spPr>
              <a:xfrm>
                <a:off x="1285779" y="2097498"/>
                <a:ext cx="4507681" cy="4126784"/>
              </a:xfrm>
              <a:prstGeom prst="ellipse">
                <a:avLst/>
              </a:prstGeom>
              <a:solidFill>
                <a:srgbClr val="FF0000">
                  <a:alpha val="6863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172;p21"/>
              <p:cNvSpPr/>
              <p:nvPr/>
            </p:nvSpPr>
            <p:spPr>
              <a:xfrm>
                <a:off x="2104041" y="2825501"/>
                <a:ext cx="2894144" cy="262287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173;p21"/>
              <p:cNvSpPr/>
              <p:nvPr/>
            </p:nvSpPr>
            <p:spPr>
              <a:xfrm>
                <a:off x="2768754" y="3403572"/>
                <a:ext cx="1563475" cy="1441132"/>
              </a:xfrm>
              <a:prstGeom prst="ellipse">
                <a:avLst/>
              </a:prstGeom>
              <a:solidFill>
                <a:srgbClr val="FF0000">
                  <a:alpha val="68630"/>
                </a:srgbClr>
              </a:solidFill>
              <a:ln w="76200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E7E6E6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174;p21"/>
              <p:cNvSpPr txBox="1"/>
              <p:nvPr/>
            </p:nvSpPr>
            <p:spPr>
              <a:xfrm>
                <a:off x="2815778" y="3805710"/>
                <a:ext cx="1447682" cy="636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"/>
                    <a:ea typeface="Montserrat"/>
                    <a:cs typeface="Montserrat"/>
                    <a:sym typeface="Montserrat"/>
                  </a:rPr>
                  <a:t>CENTRO</a:t>
                </a:r>
                <a:endParaRPr kumimoji="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"/>
                    <a:ea typeface="Montserrat"/>
                    <a:cs typeface="Montserrat"/>
                    <a:sym typeface="Montserrat"/>
                  </a:rPr>
                  <a:t>POBLADO</a:t>
                </a:r>
                <a:endParaRPr kumimoji="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42" name="Google Shape;181;p21"/>
              <p:cNvSpPr txBox="1"/>
              <p:nvPr/>
            </p:nvSpPr>
            <p:spPr>
              <a:xfrm>
                <a:off x="3038473" y="2980016"/>
                <a:ext cx="1076035" cy="2774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500 m</a:t>
                </a:r>
                <a:endParaRPr kumimoji="0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43" name="Google Shape;182;p21"/>
              <p:cNvSpPr txBox="1"/>
              <p:nvPr/>
            </p:nvSpPr>
            <p:spPr>
              <a:xfrm>
                <a:off x="2936539" y="2323700"/>
                <a:ext cx="1285888" cy="3994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1500 m</a:t>
                </a:r>
                <a:endParaRPr kumimoji="0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pic>
          <p:nvPicPr>
            <p:cNvPr id="32" name="Google Shape;175;p21" descr="BIDÓN.png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68582" y="4122100"/>
              <a:ext cx="478053" cy="42316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33" name="Google Shape;176;p21" descr="BIDÓN.pn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923019" y="4580610"/>
              <a:ext cx="445329" cy="42316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34" name="Google Shape;177;p21" descr="BIDÓN.png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994856" y="5095940"/>
              <a:ext cx="463883" cy="42316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  <p:pic>
          <p:nvPicPr>
            <p:cNvPr id="35" name="Google Shape;178;p21" descr="BIDÓN.png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8602678" y="5068386"/>
              <a:ext cx="463883" cy="423164"/>
            </a:xfrm>
            <a:prstGeom prst="ellipse">
              <a:avLst/>
            </a:prstGeom>
            <a:solidFill>
              <a:srgbClr val="0C0C0C"/>
            </a:solidFill>
            <a:ln>
              <a:noFill/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762923" y="1333110"/>
            <a:ext cx="3499910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Ley Pcial 9164</a:t>
            </a:r>
          </a:p>
          <a:p>
            <a:pPr algn="ctr"/>
            <a:r>
              <a:rPr lang="es-AR" b="1" dirty="0" smtClean="0"/>
              <a:t>De Productos Qcos o Biológicos de Uso Agropecuario</a:t>
            </a:r>
            <a:endParaRPr lang="en-US" b="1" dirty="0"/>
          </a:p>
        </p:txBody>
      </p:sp>
      <p:sp>
        <p:nvSpPr>
          <p:cNvPr id="45" name="CuadroTexto 44"/>
          <p:cNvSpPr txBox="1"/>
          <p:nvPr/>
        </p:nvSpPr>
        <p:spPr>
          <a:xfrm>
            <a:off x="4735237" y="1345791"/>
            <a:ext cx="7206678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Resolución 79 SENASA – TFO (Tratamientos de Fumigación Oficial)</a:t>
            </a:r>
          </a:p>
          <a:p>
            <a:pPr algn="ctr"/>
            <a:r>
              <a:rPr lang="es-AR" b="1" dirty="0" smtClean="0"/>
              <a:t>Resol Pcial 196 - Sólo en condiciones de Hermeticidad o Confinamiento en una UT (Unidad de Tratamiento) ubicada en un Sitio declarado.</a:t>
            </a:r>
            <a:endParaRPr lang="en-US" b="1" dirty="0"/>
          </a:p>
        </p:txBody>
      </p:sp>
      <p:sp>
        <p:nvSpPr>
          <p:cNvPr id="46" name="CuadroTexto 45"/>
          <p:cNvSpPr txBox="1"/>
          <p:nvPr/>
        </p:nvSpPr>
        <p:spPr>
          <a:xfrm>
            <a:off x="4920067" y="6009297"/>
            <a:ext cx="666202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Tratamientos con Fitosanitarios sin liberación del Principio Activo al ambiente por fuera de la Unidad de Tratamiento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207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" y="708660"/>
            <a:ext cx="9544050" cy="140589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i="1" dirty="0" smtClean="0"/>
              <a:t>Responsabilidades de las </a:t>
            </a:r>
            <a:r>
              <a:rPr lang="es-ES" sz="2800" b="1" i="1" u="sng" dirty="0" smtClean="0"/>
              <a:t>Empresas </a:t>
            </a:r>
            <a:r>
              <a:rPr lang="es-ES" sz="2800" b="1" i="1" u="sng" dirty="0"/>
              <a:t>de Tratamiento </a:t>
            </a:r>
            <a:r>
              <a:rPr lang="es-ES" sz="2800" i="1" dirty="0"/>
              <a:t>que realicen Tratamientos </a:t>
            </a:r>
            <a:r>
              <a:rPr lang="es-ES" sz="2800" i="1" dirty="0" smtClean="0"/>
              <a:t>en </a:t>
            </a:r>
            <a:r>
              <a:rPr lang="es-ES" sz="2800" i="1" u="sng" dirty="0"/>
              <a:t>condiciones de hermeticidad o </a:t>
            </a:r>
            <a:r>
              <a:rPr lang="es-ES" sz="2800" i="1" u="sng" dirty="0" smtClean="0"/>
              <a:t>confinamiento, hasta </a:t>
            </a:r>
            <a:r>
              <a:rPr lang="es-ES" sz="2800" i="1" u="sng" dirty="0"/>
              <a:t>los quinientos (500) </a:t>
            </a:r>
            <a:r>
              <a:rPr lang="es-ES" sz="2800" i="1" u="sng" dirty="0" smtClean="0"/>
              <a:t>mts de la planta urbana</a:t>
            </a:r>
            <a:endParaRPr lang="en-US" sz="2800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0070" y="2263140"/>
            <a:ext cx="8946726" cy="402336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es-ES" i="1" u="sng" dirty="0"/>
              <a:t>G</a:t>
            </a:r>
            <a:r>
              <a:rPr lang="es-ES" i="1" u="sng" dirty="0" smtClean="0"/>
              <a:t>arantizar </a:t>
            </a:r>
            <a:r>
              <a:rPr lang="es-ES" i="1" u="sng" dirty="0"/>
              <a:t>las condiciones técnicas del tratamiento </a:t>
            </a:r>
            <a:r>
              <a:rPr lang="es-ES" i="1" dirty="0"/>
              <a:t>conforme lo establece el Anexo I y responder por los eventuales daños que pudieran </a:t>
            </a:r>
            <a:r>
              <a:rPr lang="es-ES" i="1" dirty="0" smtClean="0"/>
              <a:t>ocasionarse</a:t>
            </a:r>
          </a:p>
          <a:p>
            <a:pPr marL="0" indent="0" algn="just">
              <a:buNone/>
            </a:pPr>
            <a:r>
              <a:rPr lang="es-ES" i="1" dirty="0" smtClean="0"/>
              <a:t>	Además:</a:t>
            </a:r>
          </a:p>
          <a:p>
            <a:pPr lvl="0" algn="just"/>
            <a:r>
              <a:rPr lang="es-ES" i="1" u="sng" dirty="0"/>
              <a:t>Previo al tratamiento</a:t>
            </a:r>
            <a:r>
              <a:rPr lang="es-ES" i="1" dirty="0" smtClean="0"/>
              <a:t>: Verificar </a:t>
            </a:r>
            <a:r>
              <a:rPr lang="es-ES" i="1" dirty="0"/>
              <a:t>que el sitio se encuentre </a:t>
            </a:r>
            <a:r>
              <a:rPr lang="es-ES" i="1" dirty="0" smtClean="0"/>
              <a:t>registrado y Requerir </a:t>
            </a:r>
            <a:r>
              <a:rPr lang="es-ES" i="1" dirty="0"/>
              <a:t>la RFD emitida por el Director Técnico. </a:t>
            </a:r>
            <a:endParaRPr lang="en-US" dirty="0"/>
          </a:p>
          <a:p>
            <a:pPr lvl="0" algn="just"/>
            <a:r>
              <a:rPr lang="es-ES" i="1" u="sng" dirty="0"/>
              <a:t>Durante el tratamiento</a:t>
            </a:r>
            <a:r>
              <a:rPr lang="es-ES" i="1" dirty="0" smtClean="0"/>
              <a:t>: Supervisar </a:t>
            </a:r>
            <a:r>
              <a:rPr lang="es-ES" i="1" dirty="0"/>
              <a:t>que la realización del tratamiento se efectué conforme a la normativa vigente y del proceso técnico recomendado en cuanto a la correcta aplicación del producto autorizado ajustado a los parámetros recomendados en la RFD por parte del Director Técnico.</a:t>
            </a:r>
            <a:endParaRPr lang="en-US" dirty="0"/>
          </a:p>
          <a:p>
            <a:pPr lvl="0" algn="just"/>
            <a:r>
              <a:rPr lang="es-ES" i="1" u="sng" dirty="0"/>
              <a:t>Al finalizar el Tratamiento</a:t>
            </a:r>
            <a:r>
              <a:rPr lang="es-ES" i="1" dirty="0" smtClean="0"/>
              <a:t>: </a:t>
            </a:r>
            <a:r>
              <a:rPr lang="es-ES" b="1" i="1" dirty="0" smtClean="0"/>
              <a:t>A) </a:t>
            </a:r>
            <a:r>
              <a:rPr lang="es-ES" i="1" dirty="0" smtClean="0"/>
              <a:t>Controlar </a:t>
            </a:r>
            <a:r>
              <a:rPr lang="es-ES" i="1" dirty="0"/>
              <a:t>la correcta señalización de la UT conforme lo exige el Anexo I de la presente resolución.</a:t>
            </a:r>
            <a:r>
              <a:rPr lang="es-ES" b="1" i="1" dirty="0"/>
              <a:t> </a:t>
            </a:r>
            <a:r>
              <a:rPr lang="es-ES" b="1" i="1" dirty="0" smtClean="0"/>
              <a:t>B) </a:t>
            </a:r>
            <a:r>
              <a:rPr lang="es-ES" i="1" dirty="0" smtClean="0"/>
              <a:t>Supervisar </a:t>
            </a:r>
            <a:r>
              <a:rPr lang="es-ES" i="1" dirty="0"/>
              <a:t>que se dé cumplimiento al tiempo de exposición indicado en la RFD, el que no podrá ser menor a cuarenta y ocho (48) horas</a:t>
            </a:r>
            <a:r>
              <a:rPr lang="es-ES" i="1" dirty="0" smtClean="0"/>
              <a:t>.</a:t>
            </a:r>
            <a:r>
              <a:rPr lang="es-ES" b="1" i="1" dirty="0" smtClean="0"/>
              <a:t> C) </a:t>
            </a:r>
            <a:r>
              <a:rPr lang="es-ES" i="1" dirty="0" smtClean="0"/>
              <a:t>Efectuar </a:t>
            </a:r>
            <a:r>
              <a:rPr lang="es-ES" i="1" dirty="0"/>
              <a:t>el cierre o conformación de la RFD en el plazo de setenta y dos horas (72hs.), por parte del Director Técnico</a:t>
            </a:r>
            <a:r>
              <a:rPr lang="es-ES" i="1" dirty="0" smtClean="0"/>
              <a:t>. </a:t>
            </a:r>
            <a:r>
              <a:rPr lang="es-ES" b="1" i="1" dirty="0" smtClean="0"/>
              <a:t>D) </a:t>
            </a:r>
            <a:r>
              <a:rPr lang="es-ES" i="1" dirty="0" smtClean="0"/>
              <a:t>Gestionar </a:t>
            </a:r>
            <a:r>
              <a:rPr lang="es-ES" i="1" dirty="0"/>
              <a:t>adecuadamente los envases vacíos de fitosanitarios utilizados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3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1968032" y="568617"/>
            <a:ext cx="7886700" cy="992172"/>
          </a:xfrm>
          <a:prstGeom prst="round2Diag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AR" sz="3600" b="1" dirty="0">
                <a:solidFill>
                  <a:srgbClr val="538CD5"/>
                </a:solidFill>
                <a:latin typeface="Calibri" panose="020F0502020204030204"/>
              </a:rPr>
              <a:t>Unidad de Uso: Concepto</a:t>
            </a:r>
            <a:endParaRPr lang="es-ES" sz="3600" b="1" dirty="0">
              <a:solidFill>
                <a:srgbClr val="538CD5"/>
              </a:solidFill>
              <a:latin typeface="Calibri" panose="020F0502020204030204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1808" y="3158053"/>
            <a:ext cx="2459396" cy="126548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4800" b="1" dirty="0">
                <a:solidFill>
                  <a:schemeClr val="accent2">
                    <a:lumMod val="75000"/>
                  </a:schemeClr>
                </a:solidFill>
              </a:rPr>
              <a:t>1 RFD=</a:t>
            </a:r>
            <a:endParaRPr lang="en-US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Abrir llave 3"/>
          <p:cNvSpPr/>
          <p:nvPr/>
        </p:nvSpPr>
        <p:spPr>
          <a:xfrm>
            <a:off x="3035922" y="2457431"/>
            <a:ext cx="500967" cy="2941046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536889" y="2272771"/>
            <a:ext cx="824744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000000"/>
                </a:solidFill>
                <a:latin typeface="+mj-lt"/>
              </a:rPr>
              <a:t> 1 Usuario 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Responsable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1 Empresa de Tratamiento</a:t>
            </a:r>
            <a:endParaRPr lang="es-AR" sz="2800" b="1" dirty="0">
              <a:solidFill>
                <a:srgbClr val="000000"/>
              </a:solidFill>
              <a:latin typeface="+mj-l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000000"/>
                </a:solidFill>
                <a:latin typeface="+mj-lt"/>
              </a:rPr>
              <a:t> 1 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Cultivo – Grano </a:t>
            </a:r>
            <a:endParaRPr lang="es-AR" sz="2800" b="1" dirty="0">
              <a:solidFill>
                <a:srgbClr val="000000"/>
              </a:solidFill>
              <a:latin typeface="+mj-l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000000"/>
                </a:solidFill>
                <a:latin typeface="+mj-lt"/>
              </a:rPr>
              <a:t> 1 Diagnóstico 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(categoría de Tratamiento)</a:t>
            </a:r>
            <a:endParaRPr lang="es-AR" sz="2800" b="1" dirty="0">
              <a:solidFill>
                <a:srgbClr val="000000"/>
              </a:solidFill>
              <a:latin typeface="+mj-l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000000"/>
                </a:solidFill>
                <a:latin typeface="+mj-lt"/>
              </a:rPr>
              <a:t> 1 Tratamiento 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(UT)</a:t>
            </a:r>
            <a:endParaRPr lang="es-AR" sz="2800" b="1" dirty="0">
              <a:solidFill>
                <a:srgbClr val="000000"/>
              </a:solidFill>
              <a:latin typeface="+mj-l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Cantidad de UT </a:t>
            </a:r>
            <a:endParaRPr lang="es-AR" sz="2800" b="1" dirty="0">
              <a:solidFill>
                <a:srgbClr val="000000"/>
              </a:solidFill>
              <a:latin typeface="+mj-l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AR" sz="2800" b="1" dirty="0">
                <a:solidFill>
                  <a:srgbClr val="000000"/>
                </a:solidFill>
                <a:latin typeface="+mj-lt"/>
              </a:rPr>
              <a:t> Temporalidad 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acotada (</a:t>
            </a:r>
            <a:r>
              <a:rPr lang="es-AR" sz="2800" b="1" dirty="0" err="1" smtClean="0">
                <a:solidFill>
                  <a:srgbClr val="000000"/>
                </a:solidFill>
                <a:latin typeface="+mj-lt"/>
              </a:rPr>
              <a:t>ej</a:t>
            </a:r>
            <a:r>
              <a:rPr lang="es-AR" sz="2800" b="1" dirty="0" smtClean="0">
                <a:solidFill>
                  <a:srgbClr val="000000"/>
                </a:solidFill>
                <a:latin typeface="+mj-lt"/>
              </a:rPr>
              <a:t>: 1 día)</a:t>
            </a:r>
            <a:endParaRPr lang="es-AR" sz="28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15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330" y="609600"/>
            <a:ext cx="9166860" cy="1699260"/>
          </a:xfrm>
        </p:spPr>
        <p:txBody>
          <a:bodyPr>
            <a:normAutofit fontScale="90000"/>
          </a:bodyPr>
          <a:lstStyle/>
          <a:p>
            <a:pPr algn="ctr"/>
            <a:r>
              <a:rPr lang="es-ES" i="1" dirty="0"/>
              <a:t>Tratamientos con fitosanitarios </a:t>
            </a:r>
            <a:r>
              <a:rPr lang="es-ES" i="1" dirty="0" smtClean="0"/>
              <a:t>en </a:t>
            </a:r>
            <a:r>
              <a:rPr lang="es-ES" i="1" dirty="0"/>
              <a:t>espacios herméticos o confinados, </a:t>
            </a:r>
            <a:r>
              <a:rPr lang="es-ES" i="1" dirty="0" smtClean="0"/>
              <a:t>a </a:t>
            </a:r>
            <a:r>
              <a:rPr lang="es-ES" i="1" u="sng" dirty="0"/>
              <a:t>una distancia </a:t>
            </a:r>
            <a:r>
              <a:rPr lang="es-ES" b="1" i="1" u="sng" dirty="0"/>
              <a:t>mayor a quinientos (500) metros</a:t>
            </a:r>
            <a:r>
              <a:rPr lang="es-ES" i="1" u="sng" dirty="0"/>
              <a:t> de la planta urbana</a:t>
            </a:r>
            <a:endParaRPr lang="en-US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50" y="2480310"/>
            <a:ext cx="8881110" cy="373761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1700" i="1" dirty="0"/>
              <a:t>D</a:t>
            </a:r>
            <a:r>
              <a:rPr lang="es-ES" sz="1700" i="1" dirty="0" smtClean="0"/>
              <a:t>eberán </a:t>
            </a:r>
            <a:r>
              <a:rPr lang="es-ES" sz="1700" i="1" dirty="0"/>
              <a:t>cumplir con las obligaciones establecidas en la Ley Provincial </a:t>
            </a:r>
            <a:r>
              <a:rPr lang="es-ES" sz="1700" i="1" dirty="0" smtClean="0"/>
              <a:t>N°9164(el </a:t>
            </a:r>
            <a:r>
              <a:rPr lang="es-ES" sz="1700" i="1" dirty="0"/>
              <a:t>Usuario Responsable, Asesor Fitosanitario y el </a:t>
            </a:r>
            <a:r>
              <a:rPr lang="es-ES" sz="1700" i="1" dirty="0" smtClean="0"/>
              <a:t>Operario). </a:t>
            </a:r>
          </a:p>
          <a:p>
            <a:pPr marL="0" indent="0" algn="ctr">
              <a:buNone/>
            </a:pPr>
            <a:endParaRPr lang="es-ES" sz="1700" i="1" dirty="0" smtClean="0"/>
          </a:p>
          <a:p>
            <a:pPr lvl="1"/>
            <a:r>
              <a:rPr lang="es-ES" sz="1700" i="1" dirty="0" smtClean="0"/>
              <a:t>El </a:t>
            </a:r>
            <a:r>
              <a:rPr lang="es-ES" sz="1700" i="1" dirty="0"/>
              <a:t>tratamiento debe realizarse con un Operario habilitado a tal fin</a:t>
            </a:r>
            <a:r>
              <a:rPr lang="es-ES" sz="1700" i="1" dirty="0" smtClean="0"/>
              <a:t>.</a:t>
            </a:r>
          </a:p>
          <a:p>
            <a:pPr lvl="1"/>
            <a:endParaRPr lang="en-US" sz="1700" dirty="0"/>
          </a:p>
          <a:p>
            <a:pPr lvl="1"/>
            <a:r>
              <a:rPr lang="es-ES" sz="1700" i="1" dirty="0"/>
              <a:t>El operario debe respetar las recomendaciones consignadas en la RFD. </a:t>
            </a:r>
            <a:endParaRPr lang="es-ES" sz="1700" i="1" dirty="0" smtClean="0"/>
          </a:p>
          <a:p>
            <a:pPr lvl="1"/>
            <a:endParaRPr lang="en-US" sz="1700" dirty="0"/>
          </a:p>
          <a:p>
            <a:pPr lvl="1"/>
            <a:r>
              <a:rPr lang="es-ES" sz="1700" i="1" dirty="0"/>
              <a:t>El Usuario Responsable deberá gestionar adecuadamente los envases vacíos de fitosanitarios utilizados, y depositarlos en un sitio de almacenamiento temporal (SAT) o a un centro de almacenamiento transitorio (CAT) habilitados.</a:t>
            </a:r>
            <a:endParaRPr lang="en-US" sz="1700" dirty="0"/>
          </a:p>
          <a:p>
            <a:pPr lvl="1"/>
            <a:endParaRPr lang="en-US" sz="17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833431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¿Cuáles son?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71969"/>
            <a:ext cx="8596668" cy="3374797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AR" sz="2400" dirty="0" smtClean="0"/>
              <a:t>…son aquellos tratamientos que </a:t>
            </a:r>
            <a:r>
              <a:rPr lang="es-ES" sz="2400" i="1" dirty="0"/>
              <a:t>por su característica propia </a:t>
            </a:r>
            <a:r>
              <a:rPr lang="es-ES" sz="2400" b="1" i="1" dirty="0"/>
              <a:t>no implican aplicación o liberación de productos químicos y/o biológicos al ambiente</a:t>
            </a:r>
            <a:r>
              <a:rPr lang="es-ES" sz="2400" i="1" dirty="0"/>
              <a:t>, </a:t>
            </a:r>
            <a:r>
              <a:rPr lang="es-ES" sz="2400" i="1" dirty="0" smtClean="0"/>
              <a:t>y que se realicen dentro de una Unidad de Tratamiento (UT), en condiciones de Hermeticidad o Confinamiento.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900" i="1" dirty="0" smtClean="0"/>
              <a:t>Ley </a:t>
            </a:r>
            <a:r>
              <a:rPr lang="es-ES" sz="1900" i="1" dirty="0"/>
              <a:t>N° 9164 y su Decreto Reglamentario N° </a:t>
            </a:r>
            <a:r>
              <a:rPr lang="es-ES" sz="1900" i="1" dirty="0" smtClean="0"/>
              <a:t>132/2005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900" i="1" dirty="0" smtClean="0"/>
              <a:t>Res N° 79/2023 </a:t>
            </a:r>
            <a:r>
              <a:rPr lang="es-ES" sz="1900" i="1" dirty="0"/>
              <a:t>SENASA. </a:t>
            </a:r>
            <a:endParaRPr lang="es-ES" sz="1900" i="1" dirty="0" smtClean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900" i="1" dirty="0" smtClean="0"/>
              <a:t>Resolución </a:t>
            </a:r>
            <a:r>
              <a:rPr lang="es-ES" sz="1900" i="1" dirty="0"/>
              <a:t>196 MAyG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9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929640"/>
            <a:ext cx="8596668" cy="944880"/>
          </a:xfrm>
        </p:spPr>
        <p:txBody>
          <a:bodyPr/>
          <a:lstStyle/>
          <a:p>
            <a:r>
              <a:rPr lang="es-AR" dirty="0" smtClean="0"/>
              <a:t>Fiscalización y sanciones (Art 17 y 18)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023110"/>
            <a:ext cx="8596668" cy="388619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s-ES" sz="1700" i="1" dirty="0"/>
              <a:t>L</a:t>
            </a:r>
            <a:r>
              <a:rPr lang="es-ES" sz="1700" i="1" dirty="0" smtClean="0"/>
              <a:t>os </a:t>
            </a:r>
            <a:r>
              <a:rPr lang="es-ES" sz="1700" i="1" dirty="0"/>
              <a:t>tratamientos con fitosanitarios definidos en el Artículo 2 de la presente resolución podrán ser supervisados por la </a:t>
            </a:r>
            <a:r>
              <a:rPr lang="es-ES" sz="1700" i="1" u="sng" dirty="0"/>
              <a:t>Dirección General de Fiscalización y Control de este Ministerio de Agricultura y Ganadería</a:t>
            </a:r>
            <a:r>
              <a:rPr lang="es-ES" sz="1700" i="1" dirty="0"/>
              <a:t>, por si y/o a solicitud o en colaboración del </a:t>
            </a:r>
            <a:r>
              <a:rPr lang="es-ES" sz="1700" i="1" u="sng" dirty="0"/>
              <a:t>SENASA</a:t>
            </a:r>
            <a:r>
              <a:rPr lang="es-ES" sz="1700" i="1" dirty="0" smtClean="0"/>
              <a:t>.</a:t>
            </a:r>
          </a:p>
          <a:p>
            <a:pPr algn="just">
              <a:lnSpc>
                <a:spcPct val="160000"/>
              </a:lnSpc>
            </a:pPr>
            <a:endParaRPr lang="es-ES" sz="1700" i="1" dirty="0" smtClean="0"/>
          </a:p>
          <a:p>
            <a:pPr algn="just">
              <a:lnSpc>
                <a:spcPct val="160000"/>
              </a:lnSpc>
            </a:pPr>
            <a:r>
              <a:rPr lang="es-ES" sz="1700" b="1" i="1" dirty="0" smtClean="0"/>
              <a:t>El </a:t>
            </a:r>
            <a:r>
              <a:rPr lang="es-ES" sz="1700" b="1" i="1" dirty="0"/>
              <a:t>incumplimiento</a:t>
            </a:r>
            <a:r>
              <a:rPr lang="es-ES" sz="1700" i="1" dirty="0"/>
              <a:t> de las disposiciones establecidas en la presente resolución será pasible de las </a:t>
            </a:r>
            <a:r>
              <a:rPr lang="es-ES" sz="1700" i="1" u="sng" dirty="0"/>
              <a:t>sanciones</a:t>
            </a:r>
            <a:r>
              <a:rPr lang="es-ES" sz="1700" i="1" dirty="0"/>
              <a:t> que pudieren corresponder de acuerdo a la normativa vigente en la materia.</a:t>
            </a:r>
            <a:endParaRPr lang="en-US" sz="17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82446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ANEXO I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14819"/>
            <a:ext cx="8596668" cy="3462971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sz="1700" dirty="0"/>
              <a:t>Se establecen las especificaciones técnicas de seguridad para los tratamientos con fitosanitarios en </a:t>
            </a:r>
            <a:r>
              <a:rPr lang="es-AR" sz="1700" u="sng" dirty="0"/>
              <a:t>condiciones de hermeticidad y confinamiento</a:t>
            </a:r>
            <a:r>
              <a:rPr lang="es-AR" sz="1700" dirty="0"/>
              <a:t>, que involucran las </a:t>
            </a:r>
            <a:r>
              <a:rPr lang="es-AR" sz="1700" u="sng" dirty="0"/>
              <a:t>etapas de aplicación / exposición / ventilación y la señalización de las unidades de tratamiento (UT) </a:t>
            </a:r>
            <a:r>
              <a:rPr lang="es-AR" sz="1700" dirty="0"/>
              <a:t>correspondiente</a:t>
            </a:r>
            <a:r>
              <a:rPr lang="es-AR" sz="17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s-AR" sz="1700" dirty="0" smtClean="0"/>
          </a:p>
          <a:p>
            <a:pPr algn="just">
              <a:lnSpc>
                <a:spcPct val="150000"/>
              </a:lnSpc>
            </a:pPr>
            <a:r>
              <a:rPr lang="es-AR" sz="1700" dirty="0"/>
              <a:t>Todas las especificaciones técnicas y de seguridad en el tratamiento de aplicación </a:t>
            </a:r>
            <a:r>
              <a:rPr lang="es-AR" sz="1700" u="sng" dirty="0"/>
              <a:t>estarán bajo indicación y responsabilidad del director técnico (DT</a:t>
            </a:r>
            <a:r>
              <a:rPr lang="es-AR" sz="1700" dirty="0"/>
              <a:t>).</a:t>
            </a:r>
            <a:endParaRPr lang="en-US" sz="17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743784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50" y="255270"/>
            <a:ext cx="9818370" cy="1082040"/>
          </a:xfrm>
        </p:spPr>
        <p:txBody>
          <a:bodyPr>
            <a:normAutofit fontScale="90000"/>
          </a:bodyPr>
          <a:lstStyle/>
          <a:p>
            <a:pPr lvl="0" algn="ctr"/>
            <a:r>
              <a:rPr lang="es-AR" sz="3100" b="1" u="sng" dirty="0"/>
              <a:t>Tratamientos en condiciones de </a:t>
            </a:r>
            <a:r>
              <a:rPr lang="es-AR" sz="3100" b="1" u="sng" dirty="0" smtClean="0"/>
              <a:t>Hermeticidad</a:t>
            </a:r>
            <a:r>
              <a:rPr lang="es-AR" sz="3100" b="1" dirty="0"/>
              <a:t>: 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s-AR" sz="3100" b="1" u="sng" dirty="0" smtClean="0"/>
              <a:t>Etapas </a:t>
            </a:r>
            <a:r>
              <a:rPr lang="es-AR" sz="3100" b="1" u="sng" dirty="0"/>
              <a:t>del tratamiento con Fitosanitarios Fumigantes.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8724" y="1428750"/>
            <a:ext cx="10261176" cy="4944083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es-AR" b="1" u="sng" dirty="0" smtClean="0"/>
              <a:t>Aplicación</a:t>
            </a:r>
            <a:r>
              <a:rPr lang="es-AR" dirty="0"/>
              <a:t>:</a:t>
            </a:r>
            <a:r>
              <a:rPr lang="es-AR" u="sng" dirty="0"/>
              <a:t> </a:t>
            </a:r>
            <a:r>
              <a:rPr lang="es-AR" dirty="0" smtClean="0"/>
              <a:t>Momento </a:t>
            </a:r>
            <a:r>
              <a:rPr lang="es-AR" dirty="0"/>
              <a:t>inicial del tratamiento, en el cual el fumigante se inyecta de forma gaseosa directa, o solida mediante el uso de otra forma de presentación del fitosanitario fumigante (pastillas, placas, entre otras</a:t>
            </a:r>
            <a:r>
              <a:rPr lang="es-AR" dirty="0" smtClean="0"/>
              <a:t>).</a:t>
            </a:r>
          </a:p>
          <a:p>
            <a:pPr algn="just"/>
            <a:endParaRPr lang="en-US" dirty="0"/>
          </a:p>
          <a:p>
            <a:pPr algn="just"/>
            <a:r>
              <a:rPr lang="es-AR" b="1" u="sng" dirty="0" smtClean="0"/>
              <a:t>Exposición</a:t>
            </a:r>
            <a:r>
              <a:rPr lang="es-AR" dirty="0" smtClean="0"/>
              <a:t>: El </a:t>
            </a:r>
            <a:r>
              <a:rPr lang="es-AR" dirty="0"/>
              <a:t>tiempo de exposición deberá ser indicado a partir de: </a:t>
            </a:r>
            <a:endParaRPr lang="es-AR" dirty="0" smtClean="0"/>
          </a:p>
          <a:p>
            <a:pPr lvl="1" algn="just"/>
            <a:r>
              <a:rPr lang="es-AR" dirty="0" smtClean="0"/>
              <a:t>los </a:t>
            </a:r>
            <a:r>
              <a:rPr lang="es-AR" dirty="0"/>
              <a:t>Requisitos Fitosanitarios de Importación, </a:t>
            </a:r>
            <a:endParaRPr lang="es-AR" dirty="0" smtClean="0"/>
          </a:p>
          <a:p>
            <a:pPr lvl="1" algn="just"/>
            <a:r>
              <a:rPr lang="es-AR" dirty="0" smtClean="0"/>
              <a:t>el </a:t>
            </a:r>
            <a:r>
              <a:rPr lang="es-AR" dirty="0"/>
              <a:t>marbete del producto o </a:t>
            </a:r>
            <a:endParaRPr lang="es-AR" dirty="0" smtClean="0"/>
          </a:p>
          <a:p>
            <a:pPr lvl="1" algn="just"/>
            <a:r>
              <a:rPr lang="es-AR" dirty="0" smtClean="0"/>
              <a:t>los </a:t>
            </a:r>
            <a:r>
              <a:rPr lang="es-AR" dirty="0"/>
              <a:t>criterios del </a:t>
            </a:r>
            <a:r>
              <a:rPr lang="es-AR" dirty="0" smtClean="0"/>
              <a:t>Director </a:t>
            </a:r>
            <a:r>
              <a:rPr lang="es-AR" dirty="0"/>
              <a:t>T</a:t>
            </a:r>
            <a:r>
              <a:rPr lang="es-AR" dirty="0" smtClean="0"/>
              <a:t>écnico</a:t>
            </a:r>
            <a:r>
              <a:rPr lang="es-AR" dirty="0"/>
              <a:t>. </a:t>
            </a:r>
            <a:endParaRPr lang="es-AR" dirty="0" smtClean="0"/>
          </a:p>
          <a:p>
            <a:pPr lvl="1" algn="just"/>
            <a:r>
              <a:rPr lang="es-AR" dirty="0" smtClean="0"/>
              <a:t>En </a:t>
            </a:r>
            <a:r>
              <a:rPr lang="es-AR" dirty="0"/>
              <a:t>estos últimos dos casos el tiempo no podrá ser menor a CUARENTA Y OCHO (48) horas. </a:t>
            </a:r>
            <a:endParaRPr lang="es-AR" dirty="0" smtClean="0"/>
          </a:p>
          <a:p>
            <a:pPr lvl="1" algn="just"/>
            <a:r>
              <a:rPr lang="es-AR" dirty="0" smtClean="0"/>
              <a:t>En </a:t>
            </a:r>
            <a:r>
              <a:rPr lang="es-AR" dirty="0"/>
              <a:t>todos los casos, el </a:t>
            </a:r>
            <a:r>
              <a:rPr lang="es-AR" u="sng" dirty="0"/>
              <a:t>tiempo de exposición deberá estar especificado en la Receta Fitosanitaria (RFD</a:t>
            </a:r>
            <a:r>
              <a:rPr lang="es-AR" dirty="0"/>
              <a:t>). </a:t>
            </a:r>
            <a:r>
              <a:rPr lang="es-AR" u="sng" dirty="0" smtClean="0"/>
              <a:t>El </a:t>
            </a:r>
            <a:r>
              <a:rPr lang="es-AR" u="sng" dirty="0"/>
              <a:t>tiempo de exposición requerido podrá ser cumplimentado en tránsito para TFO</a:t>
            </a:r>
            <a:r>
              <a:rPr lang="es-AR" u="sng" dirty="0" smtClean="0"/>
              <a:t>, productos </a:t>
            </a:r>
            <a:r>
              <a:rPr lang="es-AR" u="sng" dirty="0"/>
              <a:t>de exportación y otros, según normativa vigente, e indicaciones específicas del </a:t>
            </a:r>
            <a:r>
              <a:rPr lang="es-AR" u="sng" dirty="0" smtClean="0"/>
              <a:t>DT </a:t>
            </a:r>
            <a:r>
              <a:rPr lang="es-AR" u="sng" dirty="0"/>
              <a:t>del tratamiento consignadas en la RFD</a:t>
            </a:r>
            <a:r>
              <a:rPr lang="es-AR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s-AR" b="1" u="sng" dirty="0" smtClean="0"/>
              <a:t>Ventilación</a:t>
            </a:r>
            <a:r>
              <a:rPr lang="es-AR" dirty="0" smtClean="0"/>
              <a:t>: Una </a:t>
            </a:r>
            <a:r>
              <a:rPr lang="es-AR" dirty="0"/>
              <a:t>vez finalizado el tiempo de exposición, la empresa de tratamiento deberá supervisar la correcta ventilación de la UT.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6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0204" y="369570"/>
            <a:ext cx="8596668" cy="116205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Consideraciones Generales a tener en cuenta para el tratamiento de fumigación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57351"/>
            <a:ext cx="8596668" cy="4384012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lvl="0" algn="just"/>
            <a:r>
              <a:rPr lang="es-AR" dirty="0"/>
              <a:t>Es </a:t>
            </a:r>
            <a:r>
              <a:rPr lang="es-AR" u="sng" dirty="0"/>
              <a:t>responsabilidad</a:t>
            </a:r>
            <a:r>
              <a:rPr lang="es-AR" dirty="0"/>
              <a:t> de la </a:t>
            </a:r>
            <a:r>
              <a:rPr lang="es-AR" u="sng" dirty="0"/>
              <a:t>Empresa de Tratamiento y del DT</a:t>
            </a:r>
            <a:r>
              <a:rPr lang="es-AR" dirty="0"/>
              <a:t>, verificar las consideraciones generales previas al tratamiento, respecto de normas de trabajo, reglamentos vigentes, condiciones de trabajo en los sectores de aplicación, características específicas de peligrosidad de los productos, instalaciones y operaciones de uso habitual</a:t>
            </a:r>
            <a:r>
              <a:rPr lang="es-AR" dirty="0" smtClean="0"/>
              <a:t>.</a:t>
            </a:r>
          </a:p>
          <a:p>
            <a:pPr lvl="0" algn="just"/>
            <a:endParaRPr lang="en-US" dirty="0"/>
          </a:p>
          <a:p>
            <a:pPr lvl="0" algn="just"/>
            <a:r>
              <a:rPr lang="es-AR" dirty="0"/>
              <a:t>El </a:t>
            </a:r>
            <a:r>
              <a:rPr lang="es-AR" u="sng" dirty="0"/>
              <a:t>operario habilitado debe conocer la ubicación de los elementos de seguridad en el lugar de trabajo</a:t>
            </a:r>
            <a:r>
              <a:rPr lang="es-AR" dirty="0"/>
              <a:t>, tales como: matafuegos, salidas de emergencia, duchas de emergencia, lavaojos, accionamiento de alarmas, señalizaciones de advertencia y números de servicio de emergencia</a:t>
            </a:r>
            <a:r>
              <a:rPr lang="es-AR" dirty="0" smtClean="0"/>
              <a:t>.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s-AR" dirty="0"/>
              <a:t>Queda limitado el acceso del personal ajeno al sector de trabajo</a:t>
            </a:r>
            <a:r>
              <a:rPr lang="es-AR" dirty="0" smtClean="0"/>
              <a:t>.</a:t>
            </a:r>
          </a:p>
          <a:p>
            <a:pPr lvl="0" algn="just"/>
            <a:endParaRPr lang="es-AR" dirty="0" smtClean="0"/>
          </a:p>
          <a:p>
            <a:pPr algn="just"/>
            <a:r>
              <a:rPr lang="es-AR" dirty="0"/>
              <a:t>No se permite el trabajo en solitario cuando se efectúe fuera del horario habitual, por la noche o fines de semana. </a:t>
            </a:r>
            <a:endParaRPr lang="en-US" dirty="0"/>
          </a:p>
          <a:p>
            <a:pPr lvl="0" algn="just"/>
            <a:endParaRPr lang="en-US" dirty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857" y="5942748"/>
            <a:ext cx="540762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1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88620"/>
            <a:ext cx="8596668" cy="154178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2800" b="1" u="sng" dirty="0"/>
              <a:t>Condiciones Técnicas de Hermeticidad de la Unidad de Tratamiento (UT)</a:t>
            </a:r>
            <a:r>
              <a:rPr lang="en-US" sz="2800" u="sng" dirty="0"/>
              <a:t/>
            </a:r>
            <a:br>
              <a:rPr lang="en-US" sz="2800" u="sng" dirty="0"/>
            </a:br>
            <a:r>
              <a:rPr lang="es-AR" sz="2800" dirty="0"/>
              <a:t>Los tratamientos con </a:t>
            </a:r>
            <a:r>
              <a:rPr lang="es-AR" sz="2800" b="1" u="sng" dirty="0"/>
              <a:t>fitosanitarios fumigantes</a:t>
            </a:r>
            <a:r>
              <a:rPr lang="es-AR" sz="2800" dirty="0"/>
              <a:t>, se podrán realizar </a:t>
            </a:r>
            <a:r>
              <a:rPr lang="es-AR" sz="2800" u="sng" dirty="0"/>
              <a:t>sólo bajo condiciones de </a:t>
            </a:r>
            <a:r>
              <a:rPr lang="es-AR" sz="2800" b="1" u="sng" dirty="0"/>
              <a:t>hermeticidad</a:t>
            </a:r>
            <a:endParaRPr lang="en-US" sz="2800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25980"/>
            <a:ext cx="8596668" cy="4434839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endParaRPr lang="es-AR" b="1" u="sng" dirty="0" smtClean="0"/>
          </a:p>
          <a:p>
            <a:pPr algn="just"/>
            <a:r>
              <a:rPr lang="es-AR" b="1" u="sng" dirty="0" smtClean="0"/>
              <a:t>Contenedor</a:t>
            </a:r>
            <a:r>
              <a:rPr lang="es-AR" b="1" dirty="0" smtClean="0"/>
              <a:t>: </a:t>
            </a:r>
            <a:r>
              <a:rPr lang="es-AR" dirty="0" smtClean="0"/>
              <a:t>Se </a:t>
            </a:r>
            <a:r>
              <a:rPr lang="es-AR" dirty="0"/>
              <a:t>entiende por la estructura sólida, realizada con material no permeable en todas sus caras para evitar </a:t>
            </a:r>
            <a:r>
              <a:rPr lang="es-AR" dirty="0" smtClean="0"/>
              <a:t>fugas.</a:t>
            </a:r>
          </a:p>
          <a:p>
            <a:pPr algn="just"/>
            <a:r>
              <a:rPr lang="es-AR" b="1" u="sng" dirty="0" smtClean="0"/>
              <a:t>Silos</a:t>
            </a:r>
            <a:r>
              <a:rPr lang="es-AR" b="1" dirty="0" smtClean="0"/>
              <a:t>: </a:t>
            </a:r>
            <a:r>
              <a:rPr lang="es-AR" dirty="0" smtClean="0"/>
              <a:t>Estructura </a:t>
            </a:r>
            <a:r>
              <a:rPr lang="es-AR" dirty="0"/>
              <a:t>sólida (de mampostería, cemento o metálica) adecuada para cumplir con las condiciones de hermeticidad durante el </a:t>
            </a:r>
            <a:r>
              <a:rPr lang="es-AR" dirty="0" smtClean="0"/>
              <a:t>tratamiento</a:t>
            </a:r>
          </a:p>
          <a:p>
            <a:pPr algn="just"/>
            <a:r>
              <a:rPr lang="es-AR" b="1" u="sng" dirty="0"/>
              <a:t>Silo </a:t>
            </a:r>
            <a:r>
              <a:rPr lang="es-AR" b="1" u="sng" dirty="0" smtClean="0"/>
              <a:t>bolsa</a:t>
            </a:r>
            <a:r>
              <a:rPr lang="es-AR" b="1" dirty="0" smtClean="0"/>
              <a:t>: </a:t>
            </a:r>
            <a:r>
              <a:rPr lang="es-AR" dirty="0" smtClean="0"/>
              <a:t>El </a:t>
            </a:r>
            <a:r>
              <a:rPr lang="es-AR" dirty="0"/>
              <a:t>silo bolsa debe ser de material impermeable al fumigante, en buen estado y de dimensiones adecuadas que permitan cubrir en su totalidad el producto que </a:t>
            </a:r>
            <a:r>
              <a:rPr lang="es-AR" dirty="0" smtClean="0"/>
              <a:t>se.</a:t>
            </a:r>
          </a:p>
          <a:p>
            <a:pPr algn="just"/>
            <a:r>
              <a:rPr lang="es-AR" b="1" u="sng" dirty="0" smtClean="0"/>
              <a:t>Cobertor</a:t>
            </a:r>
            <a:r>
              <a:rPr lang="es-AR" b="1" dirty="0" smtClean="0"/>
              <a:t>: </a:t>
            </a:r>
            <a:r>
              <a:rPr lang="es-AR" dirty="0" smtClean="0"/>
              <a:t>	El </a:t>
            </a:r>
            <a:r>
              <a:rPr lang="es-AR" dirty="0"/>
              <a:t>cobertor debe ser de material impermeable al fumigante, en buen estado y </a:t>
            </a:r>
            <a:r>
              <a:rPr lang="es-AR" dirty="0" smtClean="0"/>
              <a:t>de dimensiones adecuadas </a:t>
            </a:r>
            <a:r>
              <a:rPr lang="es-AR" dirty="0"/>
              <a:t>que permitan cubrir en su totalidad el producto que será sometido a tratamiento. </a:t>
            </a:r>
            <a:r>
              <a:rPr lang="es-AR" dirty="0" smtClean="0"/>
              <a:t>De 	ser </a:t>
            </a:r>
            <a:r>
              <a:rPr lang="es-AR" dirty="0"/>
              <a:t>necesario, el cobertor puede ser colocado sobre una estructura rígida que lo soporte y le </a:t>
            </a:r>
            <a:r>
              <a:rPr lang="es-AR" dirty="0" smtClean="0"/>
              <a:t>confiera </a:t>
            </a:r>
            <a:r>
              <a:rPr lang="es-AR" dirty="0"/>
              <a:t>estabilidad al sistema</a:t>
            </a:r>
            <a:r>
              <a:rPr lang="es-AR" dirty="0" smtClean="0"/>
              <a:t>. El </a:t>
            </a:r>
            <a:r>
              <a:rPr lang="es-AR" dirty="0"/>
              <a:t>tratamiento en esta UT, debe realizarse sobre piso sólido, nivelado, en buen estado y ser </a:t>
            </a:r>
            <a:r>
              <a:rPr lang="es-AR" dirty="0" smtClean="0"/>
              <a:t>impermeable al fumigante</a:t>
            </a:r>
            <a:r>
              <a:rPr lang="es-AR" dirty="0"/>
              <a:t>; si no lo fuera, deberá cubrirse con un revestimiento </a:t>
            </a:r>
            <a:r>
              <a:rPr lang="es-AR" dirty="0" smtClean="0"/>
              <a:t>de material impermeable. El </a:t>
            </a:r>
            <a:r>
              <a:rPr lang="es-AR" dirty="0"/>
              <a:t>sellado entre el cobertor y el piso, debe realizarse con mangas sellantes (bolsas o tubos </a:t>
            </a:r>
            <a:r>
              <a:rPr lang="es-AR" dirty="0" smtClean="0"/>
              <a:t>rellenos 	con arena u </a:t>
            </a:r>
            <a:r>
              <a:rPr lang="es-AR" dirty="0"/>
              <a:t>otro material similar, excepto con agua) o algún otro método que </a:t>
            </a:r>
            <a:r>
              <a:rPr lang="es-AR" dirty="0" smtClean="0"/>
              <a:t>asegure </a:t>
            </a:r>
            <a:r>
              <a:rPr lang="es-AR" dirty="0"/>
              <a:t>cumplir con </a:t>
            </a:r>
            <a:r>
              <a:rPr lang="es-AR" dirty="0" smtClean="0"/>
              <a:t>la </a:t>
            </a:r>
            <a:r>
              <a:rPr lang="es-AR" dirty="0"/>
              <a:t>hermeticidad, evitando </a:t>
            </a:r>
            <a:r>
              <a:rPr lang="es-AR" dirty="0" smtClean="0"/>
              <a:t>fugas.</a:t>
            </a:r>
          </a:p>
          <a:p>
            <a:pPr algn="just"/>
            <a:r>
              <a:rPr lang="es-AR" b="1" u="sng" dirty="0" smtClean="0"/>
              <a:t>Cámaras </a:t>
            </a:r>
            <a:r>
              <a:rPr lang="es-AR" b="1" u="sng" dirty="0"/>
              <a:t>de fumigación y contenedores adaptados como cámara </a:t>
            </a:r>
            <a:r>
              <a:rPr lang="es-AR" b="1" u="sng" dirty="0" smtClean="0"/>
              <a:t>fija</a:t>
            </a:r>
            <a:r>
              <a:rPr lang="es-AR" b="1" dirty="0" smtClean="0"/>
              <a:t>: </a:t>
            </a:r>
            <a:r>
              <a:rPr lang="es-AR" dirty="0" smtClean="0"/>
              <a:t>Las </a:t>
            </a:r>
            <a:r>
              <a:rPr lang="es-AR" dirty="0"/>
              <a:t>cámaras de fumigación deberán ser construcciones fijas, de estructura sólida, herméticas y con piso impermeable al fumigante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3723" y="689610"/>
            <a:ext cx="9247485" cy="1150620"/>
          </a:xfrm>
        </p:spPr>
        <p:txBody>
          <a:bodyPr>
            <a:normAutofit/>
          </a:bodyPr>
          <a:lstStyle/>
          <a:p>
            <a:pPr lvl="0" algn="ctr"/>
            <a:r>
              <a:rPr lang="es-AR" sz="2500" b="1" dirty="0"/>
              <a:t>Tratamientos en condiciones de </a:t>
            </a:r>
            <a:r>
              <a:rPr lang="es-AR" sz="2500" b="1" u="sng" dirty="0" smtClean="0"/>
              <a:t>Confinamiento</a:t>
            </a:r>
            <a:r>
              <a:rPr lang="en-US" sz="2500" b="1" dirty="0"/>
              <a:t/>
            </a:r>
            <a:br>
              <a:rPr lang="en-US" sz="2500" b="1" dirty="0"/>
            </a:br>
            <a:r>
              <a:rPr lang="es-AR" sz="2500" b="1" dirty="0"/>
              <a:t>Etapas del tratamiento con Fitosanitarios </a:t>
            </a:r>
            <a:r>
              <a:rPr lang="es-AR" sz="2500" b="1" u="sng" dirty="0"/>
              <a:t>No Fumigantes</a:t>
            </a:r>
            <a:endParaRPr lang="en-US" sz="2500" b="1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9132" y="2034541"/>
            <a:ext cx="8596668" cy="4304002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es-AR" sz="1700" b="1" u="sng" dirty="0"/>
              <a:t>Aplicación</a:t>
            </a:r>
            <a:r>
              <a:rPr lang="es-AR" sz="1700" b="1" dirty="0" smtClean="0"/>
              <a:t>: </a:t>
            </a:r>
            <a:r>
              <a:rPr lang="es-AR" sz="1700" dirty="0" smtClean="0"/>
              <a:t>La </a:t>
            </a:r>
            <a:r>
              <a:rPr lang="es-AR" sz="1700" dirty="0"/>
              <a:t>técnica de Aplicación deberá ser indicada a partir de los Requisitos Fitosanitarios de Importación, el marbete del producto o los criterios del DT. </a:t>
            </a:r>
          </a:p>
          <a:p>
            <a:pPr marL="0" indent="0" algn="just">
              <a:buNone/>
            </a:pPr>
            <a:endParaRPr lang="es-AR" sz="1700" dirty="0" smtClean="0"/>
          </a:p>
          <a:p>
            <a:pPr algn="just"/>
            <a:r>
              <a:rPr lang="es-AR" sz="1700" b="1" u="sng" dirty="0" smtClean="0"/>
              <a:t>Exposición</a:t>
            </a:r>
            <a:r>
              <a:rPr lang="es-AR" sz="1700" b="1" dirty="0" smtClean="0"/>
              <a:t>: </a:t>
            </a:r>
            <a:r>
              <a:rPr lang="es-AR" sz="1700" dirty="0" smtClean="0"/>
              <a:t>El </a:t>
            </a:r>
            <a:r>
              <a:rPr lang="es-AR" sz="1700" b="1" dirty="0"/>
              <a:t>tiempo de exposición </a:t>
            </a:r>
            <a:r>
              <a:rPr lang="es-AR" sz="1700" dirty="0"/>
              <a:t>deberá ser indicado a partir de los Requisitos Fitosanitarios de Importación, el marbete del producto o los criterios del DT. En todos los casos, deberá estar especificado en la </a:t>
            </a:r>
            <a:r>
              <a:rPr lang="es-AR" sz="1700" dirty="0" smtClean="0"/>
              <a:t>RFD. </a:t>
            </a:r>
            <a:r>
              <a:rPr lang="es-AR" sz="1700" dirty="0"/>
              <a:t>El tiempo de exposición requerido podrá ser cumplimentado en tránsito para TFO, productos de exportación y otros, según normativa vigente, e indicaciones específicas del DT del tratamiento </a:t>
            </a:r>
            <a:r>
              <a:rPr lang="es-AR" sz="1700" dirty="0" smtClean="0"/>
              <a:t>consignadas </a:t>
            </a:r>
            <a:r>
              <a:rPr lang="es-AR" sz="1700" dirty="0"/>
              <a:t>en la </a:t>
            </a:r>
            <a:r>
              <a:rPr lang="es-AR" sz="1700" dirty="0" smtClean="0"/>
              <a:t>RFD.</a:t>
            </a:r>
          </a:p>
          <a:p>
            <a:pPr marL="0" indent="0" algn="just">
              <a:buNone/>
            </a:pPr>
            <a:endParaRPr lang="es-AR" sz="1700" dirty="0" smtClean="0"/>
          </a:p>
          <a:p>
            <a:pPr algn="just"/>
            <a:r>
              <a:rPr lang="es-AR" sz="1700" b="1" u="sng" dirty="0"/>
              <a:t>Ventilación</a:t>
            </a:r>
            <a:r>
              <a:rPr lang="es-AR" sz="1700" b="1" dirty="0" smtClean="0"/>
              <a:t>: </a:t>
            </a:r>
            <a:r>
              <a:rPr lang="es-AR" sz="1700" dirty="0" smtClean="0"/>
              <a:t>Una </a:t>
            </a:r>
            <a:r>
              <a:rPr lang="es-AR" sz="1700" dirty="0"/>
              <a:t>vez finalizado el tiempo de exposición, la Empresa de tratamiento responsable deberá supervisar la correcta ventilación de la </a:t>
            </a:r>
            <a:r>
              <a:rPr lang="es-AR" sz="1700" dirty="0" smtClean="0"/>
              <a:t>UT, </a:t>
            </a:r>
            <a:r>
              <a:rPr lang="es-AR" sz="1700" dirty="0"/>
              <a:t>corroborando el proceso hasta que no exista presencia nociva de concentración del principio activo según indicaciones de marbete o DT, </a:t>
            </a:r>
            <a:r>
              <a:rPr lang="es-AR" sz="1700" u="sng" dirty="0"/>
              <a:t>a excepción de aquellos tratamientos que se realicen en tránsito</a:t>
            </a:r>
            <a:endParaRPr lang="en-US" sz="1700" u="sng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654" y="5998389"/>
            <a:ext cx="540762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0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AR" b="1" u="sng" dirty="0"/>
              <a:t>Criterios de seguridad y de rotulación de las Unidades de Tratamiento (UT)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397890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s-AR" sz="1700" b="1" u="sng" dirty="0" smtClean="0"/>
              <a:t>Unidades </a:t>
            </a:r>
            <a:r>
              <a:rPr lang="es-AR" sz="1700" b="1" u="sng" dirty="0"/>
              <a:t>de Tratamiento en condiciones de Hermeticidad (</a:t>
            </a:r>
            <a:r>
              <a:rPr lang="es-AR" sz="1700" b="1" i="1" u="sng" dirty="0"/>
              <a:t>Fitosanitarios Fumigantes - Tratamientos Oficiales)</a:t>
            </a:r>
            <a:endParaRPr lang="en-US" sz="1700" dirty="0"/>
          </a:p>
          <a:p>
            <a:pPr lvl="0" algn="just"/>
            <a:r>
              <a:rPr lang="es-AR" sz="1700" dirty="0"/>
              <a:t>Las UT, deben llevar la siguiente cartelería indicativa de advertencia. La misma debe </a:t>
            </a:r>
            <a:r>
              <a:rPr lang="es-AR" sz="1700" dirty="0" smtClean="0"/>
              <a:t>estar accesible o </a:t>
            </a:r>
            <a:r>
              <a:rPr lang="es-AR" sz="1700" dirty="0"/>
              <a:t>fácilmente visible</a:t>
            </a:r>
            <a:r>
              <a:rPr lang="es-AR" sz="1700" dirty="0" smtClean="0"/>
              <a:t>.</a:t>
            </a:r>
          </a:p>
          <a:p>
            <a:pPr algn="just"/>
            <a:r>
              <a:rPr lang="es-AR" sz="1700" dirty="0"/>
              <a:t>Deberá consignarse en los carteles la fecha/hora de aplicación, el nombre del fitosanitario utilizado de acuerdo a lo establecido en el marbete del producto y Receta Fitosanitaria</a:t>
            </a:r>
            <a:r>
              <a:rPr lang="es-AR" sz="1700" dirty="0" smtClean="0"/>
              <a:t>.</a:t>
            </a:r>
          </a:p>
          <a:p>
            <a:pPr lvl="0" algn="just"/>
            <a:r>
              <a:rPr lang="es-AR" sz="1700" dirty="0"/>
              <a:t>Una vez transcurrido el tiempo establecido para la apertura de la UT y finalizada la ventilación, deberá incluirse en los carteles de advertencia la fecha en que ésta fue realizada, </a:t>
            </a:r>
            <a:r>
              <a:rPr lang="es-AR" sz="1700" u="sng" dirty="0"/>
              <a:t>a excepción de aquellos tratamientos, que se realice en tránsito.</a:t>
            </a:r>
            <a:endParaRPr lang="en-US" sz="1700" u="sng" dirty="0"/>
          </a:p>
          <a:p>
            <a:pPr lvl="0" algn="just"/>
            <a:r>
              <a:rPr lang="es-AR" sz="1700" dirty="0" smtClean="0"/>
              <a:t>Las </a:t>
            </a:r>
            <a:r>
              <a:rPr lang="es-AR" sz="1700" dirty="0"/>
              <a:t>áreas de aplicación se deben identificar mediante cinta de peligro u otros elementos y deben contar con un </a:t>
            </a:r>
            <a:r>
              <a:rPr lang="es-AR" sz="1700" dirty="0" smtClean="0"/>
              <a:t>letrero.</a:t>
            </a:r>
            <a:endParaRPr lang="en-US" sz="1700" dirty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857" y="5849972"/>
            <a:ext cx="540762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31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4768" y="431800"/>
            <a:ext cx="9321800" cy="1320800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 smtClean="0"/>
              <a:t>Señalización </a:t>
            </a:r>
            <a:r>
              <a:rPr lang="es-MX" sz="2800" b="1" dirty="0"/>
              <a:t>de las UT (contenedores) con exposición en tránsito para aquellos tratamientos categoría 2 (que son fumigantes pero no TFO SENASA),</a:t>
            </a:r>
            <a:endParaRPr lang="en-U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52601"/>
            <a:ext cx="8596668" cy="4813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La cartelería </a:t>
            </a:r>
            <a:r>
              <a:rPr lang="es-MX" dirty="0"/>
              <a:t>indicativa pueda </a:t>
            </a:r>
            <a:r>
              <a:rPr lang="es-MX" dirty="0" smtClean="0"/>
              <a:t>estar:</a:t>
            </a:r>
          </a:p>
          <a:p>
            <a:pPr algn="just"/>
            <a:r>
              <a:rPr lang="es-MX" dirty="0" smtClean="0"/>
              <a:t>adherida </a:t>
            </a:r>
            <a:r>
              <a:rPr lang="es-MX" dirty="0"/>
              <a:t>en el contenedor o que se encuentre a cargo del transporte junto al resto de información que pudiera ser requerida durante su trayecto en la Pcia de Córdoba. </a:t>
            </a:r>
            <a:endParaRPr lang="es-MX" dirty="0" smtClean="0"/>
          </a:p>
          <a:p>
            <a:pPr algn="just"/>
            <a:r>
              <a:rPr lang="es-MX" dirty="0" smtClean="0"/>
              <a:t>Esta </a:t>
            </a:r>
            <a:r>
              <a:rPr lang="es-MX" dirty="0"/>
              <a:t>simplificación operativa es a los efectos de evitar voladuras roturas y mojado de dicha </a:t>
            </a:r>
            <a:r>
              <a:rPr lang="es-MX" dirty="0" smtClean="0"/>
              <a:t>cartelería </a:t>
            </a:r>
            <a:r>
              <a:rPr lang="es-MX" dirty="0"/>
              <a:t>y de la interpretación del anexo técnico I de la Res 196 que establece su </a:t>
            </a:r>
            <a:r>
              <a:rPr lang="es-MX" dirty="0" smtClean="0"/>
              <a:t>visibilización </a:t>
            </a:r>
            <a:r>
              <a:rPr lang="es-MX" dirty="0"/>
              <a:t>ante terceros que pudieran estar participando de la apertura y ventilación del tratamiento. </a:t>
            </a:r>
            <a:endParaRPr lang="es-MX" dirty="0" smtClean="0"/>
          </a:p>
          <a:p>
            <a:pPr algn="just"/>
            <a:r>
              <a:rPr lang="es-MX" dirty="0" smtClean="0"/>
              <a:t>De </a:t>
            </a:r>
            <a:r>
              <a:rPr lang="es-MX" dirty="0"/>
              <a:t>este modo </a:t>
            </a:r>
            <a:r>
              <a:rPr lang="es-MX" dirty="0" smtClean="0"/>
              <a:t>se simplifica y agiliza </a:t>
            </a:r>
            <a:r>
              <a:rPr lang="es-MX" dirty="0"/>
              <a:t>el acto operativo de despacho de las UT en consonancia con la garantía de que la información del tipo de tratamiento acompaña la logística de traslado en territorio </a:t>
            </a:r>
            <a:r>
              <a:rPr lang="es-MX" dirty="0" err="1"/>
              <a:t>Pcial</a:t>
            </a:r>
            <a:r>
              <a:rPr lang="es-MX" dirty="0"/>
              <a:t> y que la misma debe estar disponible ante  la solicitud de consultas, controles, etc. </a:t>
            </a:r>
            <a:endParaRPr lang="es-MX" dirty="0" smtClean="0"/>
          </a:p>
          <a:p>
            <a:pPr algn="just"/>
            <a:r>
              <a:rPr lang="es-MX" dirty="0" smtClean="0"/>
              <a:t>Cabe </a:t>
            </a:r>
            <a:r>
              <a:rPr lang="es-MX" dirty="0"/>
              <a:t>destacar que la zona de aplicación del tratamiento en Planta debe estar debidamente señalizada tal como lo establece el </a:t>
            </a:r>
            <a:r>
              <a:rPr lang="es-MX" dirty="0" err="1"/>
              <a:t>pto</a:t>
            </a:r>
            <a:r>
              <a:rPr lang="es-MX" dirty="0"/>
              <a:t> 3 del mencionado anexo técnico.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201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959221" y="1249356"/>
            <a:ext cx="3620346" cy="61690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Fumigantes</a:t>
            </a:r>
            <a:endParaRPr lang="en-US" dirty="0"/>
          </a:p>
        </p:txBody>
      </p:sp>
      <p:pic>
        <p:nvPicPr>
          <p:cNvPr id="4" name="image1.jpe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77863" y="2645794"/>
            <a:ext cx="4183062" cy="2911019"/>
          </a:xfrm>
          <a:prstGeom prst="rect">
            <a:avLst/>
          </a:prstGeom>
        </p:spPr>
      </p:pic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5094278" y="1259677"/>
            <a:ext cx="4184034" cy="61690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200" dirty="0" smtClean="0">
                <a:solidFill>
                  <a:schemeClr val="accent1"/>
                </a:solidFill>
              </a:rPr>
              <a:t>No Fumigantes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538" y="2645794"/>
            <a:ext cx="4183062" cy="291101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788608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2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986790"/>
            <a:ext cx="8596668" cy="117348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Equipos de Protección Personal (EPP) e Instrumental requeridos.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766379"/>
            <a:ext cx="8596668" cy="2308541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dirty="0"/>
              <a:t>Antes, durante y después de la realización de los Tratamientos de Fumigación Oficiales (TFO) y con Fitosanitarios Fumigantes y No Fumigantes, el personal interviniente deberá utilizar los equipos de protección personal (EPP) establecidos en el marbete del producto fitosanitario y el instrumental indicado por el DT responsable.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88620"/>
            <a:ext cx="8596668" cy="1541780"/>
          </a:xfrm>
        </p:spPr>
        <p:txBody>
          <a:bodyPr>
            <a:normAutofit fontScale="90000"/>
          </a:bodyPr>
          <a:lstStyle/>
          <a:p>
            <a:pPr algn="ctr"/>
            <a:r>
              <a:rPr lang="es-ES" i="1" dirty="0"/>
              <a:t>T</a:t>
            </a:r>
            <a:r>
              <a:rPr lang="es-ES" i="1" dirty="0" smtClean="0"/>
              <a:t>ratamientos </a:t>
            </a:r>
            <a:r>
              <a:rPr lang="es-ES" i="1" dirty="0"/>
              <a:t>con fitosanitarios en condiciones de hermeticidad o </a:t>
            </a:r>
            <a:r>
              <a:rPr lang="es-ES" i="1" dirty="0" smtClean="0"/>
              <a:t>confinamiento</a:t>
            </a:r>
            <a:br>
              <a:rPr lang="es-ES" i="1" dirty="0" smtClean="0"/>
            </a:br>
            <a:r>
              <a:rPr lang="es-ES" i="1" dirty="0" smtClean="0"/>
              <a:t>3 CATEGORÍAS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lvl="0" algn="just"/>
            <a:r>
              <a:rPr lang="es-ES" i="1" dirty="0" smtClean="0"/>
              <a:t>Categoría 1: Los </a:t>
            </a:r>
            <a:r>
              <a:rPr lang="es-ES" i="1" u="sng" dirty="0"/>
              <a:t>Tratamientos de Fumigación Oficiales (TFO), que se llevan a cabo en el marco de la Resolución N° 79/2023</a:t>
            </a:r>
            <a:r>
              <a:rPr lang="es-ES" i="1" dirty="0"/>
              <a:t> </a:t>
            </a:r>
            <a:r>
              <a:rPr lang="es-ES" i="1" dirty="0" smtClean="0"/>
              <a:t>SENASA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s-ES" i="1" dirty="0"/>
              <a:t>Categoría </a:t>
            </a:r>
            <a:r>
              <a:rPr lang="es-ES" i="1" dirty="0" smtClean="0"/>
              <a:t>2: </a:t>
            </a:r>
            <a:r>
              <a:rPr lang="es-ES" i="1" dirty="0"/>
              <a:t>Los </a:t>
            </a:r>
            <a:r>
              <a:rPr lang="es-ES" i="1" u="sng" dirty="0"/>
              <a:t>tratamientos con fitosanitarios en condiciones de hermeticidad o confinamiento</a:t>
            </a:r>
            <a:r>
              <a:rPr lang="es-ES" i="1" dirty="0"/>
              <a:t>, que se realicen en el territorio de la Provincia de Córdoba, </a:t>
            </a:r>
            <a:r>
              <a:rPr lang="es-ES" i="1" u="sng" dirty="0"/>
              <a:t>hasta los quinientos (500) metros de la planta urbana</a:t>
            </a:r>
            <a:r>
              <a:rPr lang="es-ES" i="1" dirty="0" smtClean="0"/>
              <a:t>.</a:t>
            </a:r>
          </a:p>
          <a:p>
            <a:pPr marL="0" lvl="0" indent="0" algn="just">
              <a:buNone/>
            </a:pPr>
            <a:endParaRPr lang="en-US" dirty="0"/>
          </a:p>
          <a:p>
            <a:pPr lvl="0" algn="just"/>
            <a:r>
              <a:rPr lang="es-ES" i="1" dirty="0"/>
              <a:t>Categoría </a:t>
            </a:r>
            <a:r>
              <a:rPr lang="es-ES" i="1" dirty="0" smtClean="0"/>
              <a:t>3: </a:t>
            </a:r>
            <a:r>
              <a:rPr lang="es-ES" i="1" dirty="0"/>
              <a:t>Los </a:t>
            </a:r>
            <a:r>
              <a:rPr lang="es-ES" i="1" u="sng" dirty="0"/>
              <a:t>tratamientos con fitosanitarios en condiciones de hermeticidad o confinamiento</a:t>
            </a:r>
            <a:r>
              <a:rPr lang="es-ES" i="1" dirty="0"/>
              <a:t>, que se realicen en el territorio de la Provincia de Córdoba, a una </a:t>
            </a:r>
            <a:r>
              <a:rPr lang="es-ES" i="1" u="sng" dirty="0"/>
              <a:t>distancia mayor a quinientos (500) metros de la planta </a:t>
            </a:r>
            <a:r>
              <a:rPr lang="es-ES" i="1" u="sng" dirty="0" smtClean="0"/>
              <a:t>urbana (Ley 9164)</a:t>
            </a:r>
            <a:r>
              <a:rPr lang="es-ES" i="1" dirty="0" smtClean="0"/>
              <a:t>.                      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8603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743" y="449580"/>
            <a:ext cx="8955915" cy="876300"/>
          </a:xfrm>
        </p:spPr>
        <p:txBody>
          <a:bodyPr/>
          <a:lstStyle/>
          <a:p>
            <a:pPr algn="ctr"/>
            <a:r>
              <a:rPr lang="es-AR" dirty="0" smtClean="0"/>
              <a:t>Muchas Gracias!</a:t>
            </a:r>
            <a:endParaRPr lang="en-US" dirty="0"/>
          </a:p>
        </p:txBody>
      </p:sp>
      <p:sp>
        <p:nvSpPr>
          <p:cNvPr id="4" name="Título 1"/>
          <p:cNvSpPr txBox="1">
            <a:spLocks noGrp="1"/>
          </p:cNvSpPr>
          <p:nvPr>
            <p:ph idx="1"/>
          </p:nvPr>
        </p:nvSpPr>
        <p:spPr>
          <a:xfrm>
            <a:off x="528744" y="1325880"/>
            <a:ext cx="4859044" cy="38807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AR" sz="5000" b="1" i="0" u="none" strike="noStrike" kern="1200" cap="none" dirty="0">
                <a:solidFill>
                  <a:srgbClr val="538CD5"/>
                </a:solidFill>
                <a:latin typeface="+mn-lt"/>
                <a:ea typeface="Open Sans"/>
                <a:cs typeface="Open Sans"/>
                <a:sym typeface="Arial"/>
              </a:defRPr>
            </a:lvl1pPr>
          </a:lstStyle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DENUNCIAS: 0800-8888-2476(AGRO)</a:t>
            </a: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Teléfono:  0351-153062366</a:t>
            </a:r>
          </a:p>
          <a:p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Equipo Soporte RFD:</a:t>
            </a: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Teléfono: 0351-153068228</a:t>
            </a: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rfdigital@cba.gov.ar</a:t>
            </a:r>
          </a:p>
          <a:p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Área Técnica y de Inspecciones:</a:t>
            </a: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Teléfono: 0351-153453205</a:t>
            </a: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inspeccionesfyc@gmail.com</a:t>
            </a:r>
          </a:p>
          <a:p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Área Registro:</a:t>
            </a: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Teléfono:  0351-156666718</a:t>
            </a:r>
          </a:p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fiscalizacion.fitosanitarios@cba.gov.ar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03" y="5515878"/>
            <a:ext cx="2434215" cy="97636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406" y="5677188"/>
            <a:ext cx="997021" cy="81152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6515" y="5515878"/>
            <a:ext cx="1606489" cy="85748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57"/>
          <a:stretch/>
        </p:blipFill>
        <p:spPr>
          <a:xfrm>
            <a:off x="6427092" y="5263262"/>
            <a:ext cx="3131815" cy="111009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858" y="1267338"/>
            <a:ext cx="4005801" cy="393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2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8604" y="315157"/>
            <a:ext cx="5930913" cy="59055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Síntesis</a:t>
            </a:r>
            <a:endParaRPr lang="en-US" dirty="0"/>
          </a:p>
        </p:txBody>
      </p:sp>
      <p:sp>
        <p:nvSpPr>
          <p:cNvPr id="9" name="Marcador de contenido 8"/>
          <p:cNvSpPr txBox="1">
            <a:spLocks noGrp="1"/>
          </p:cNvSpPr>
          <p:nvPr>
            <p:ph idx="1"/>
          </p:nvPr>
        </p:nvSpPr>
        <p:spPr>
          <a:xfrm>
            <a:off x="2161933" y="2862177"/>
            <a:ext cx="4924256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s-AR" sz="2000" dirty="0">
                <a:solidFill>
                  <a:schemeClr val="tx1"/>
                </a:solidFill>
              </a:rPr>
              <a:t>Hermeticidad o Confinamiento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369970" y="3480031"/>
            <a:ext cx="4508183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 smtClean="0"/>
              <a:t>3 Categorías de Tratamientos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AR" sz="2000" dirty="0" smtClean="0"/>
              <a:t>TFO (SENASA)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AR" sz="2000" dirty="0" smtClean="0"/>
              <a:t>-500 </a:t>
            </a:r>
            <a:r>
              <a:rPr lang="es-AR" sz="2000" dirty="0" err="1" smtClean="0"/>
              <a:t>mts</a:t>
            </a:r>
            <a:r>
              <a:rPr lang="es-AR" sz="2000" dirty="0" smtClean="0"/>
              <a:t> Planta Urbana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AR" sz="2000" dirty="0" smtClean="0"/>
              <a:t>+ 500 </a:t>
            </a:r>
            <a:r>
              <a:rPr lang="es-AR" sz="2000" dirty="0" err="1" smtClean="0"/>
              <a:t>mts</a:t>
            </a:r>
            <a:r>
              <a:rPr lang="es-AR" sz="2000" dirty="0" smtClean="0"/>
              <a:t> Planta Urbana</a:t>
            </a:r>
            <a:endParaRPr lang="en-US" sz="2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188342" y="5012359"/>
            <a:ext cx="6871441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dirty="0" smtClean="0"/>
              <a:t>Glosario:</a:t>
            </a:r>
          </a:p>
          <a:p>
            <a:pPr algn="ctr"/>
            <a:r>
              <a:rPr lang="es-AR" sz="2000" dirty="0" smtClean="0"/>
              <a:t>Sitio – Unidad de Tratamiento (UT) – Empresa de Tratamiento – Director Técnico – Operario – Usuario Responsable – RFD (Receta Fitosanitaria Digital)</a:t>
            </a:r>
            <a:endParaRPr lang="en-US" sz="2000" dirty="0"/>
          </a:p>
        </p:txBody>
      </p:sp>
      <p:grpSp>
        <p:nvGrpSpPr>
          <p:cNvPr id="13" name="Grupo 12"/>
          <p:cNvGrpSpPr/>
          <p:nvPr/>
        </p:nvGrpSpPr>
        <p:grpSpPr>
          <a:xfrm>
            <a:off x="1188341" y="1132973"/>
            <a:ext cx="6871442" cy="1573607"/>
            <a:chOff x="1619415" y="1355042"/>
            <a:chExt cx="6871442" cy="1573607"/>
          </a:xfrm>
        </p:grpSpPr>
        <p:sp>
          <p:nvSpPr>
            <p:cNvPr id="4" name="CuadroTexto 3"/>
            <p:cNvSpPr txBox="1"/>
            <p:nvPr/>
          </p:nvSpPr>
          <p:spPr>
            <a:xfrm>
              <a:off x="1619415" y="1363321"/>
              <a:ext cx="2566813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000" dirty="0" smtClean="0"/>
                <a:t>Ley 9164</a:t>
              </a:r>
              <a:endParaRPr lang="en-US" sz="2000" dirty="0"/>
            </a:p>
          </p:txBody>
        </p:sp>
        <p:sp>
          <p:nvSpPr>
            <p:cNvPr id="5" name="CuadroTexto 4"/>
            <p:cNvSpPr txBox="1"/>
            <p:nvPr/>
          </p:nvSpPr>
          <p:spPr>
            <a:xfrm>
              <a:off x="5821680" y="1355042"/>
              <a:ext cx="2669177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000" dirty="0" smtClean="0"/>
                <a:t>Resolución 79 SENASA</a:t>
              </a:r>
              <a:endParaRPr lang="en-US" sz="2000" dirty="0"/>
            </a:p>
          </p:txBody>
        </p:sp>
        <p:sp>
          <p:nvSpPr>
            <p:cNvPr id="6" name="Flecha derecha 5"/>
            <p:cNvSpPr/>
            <p:nvPr/>
          </p:nvSpPr>
          <p:spPr>
            <a:xfrm rot="5400000">
              <a:off x="5702593" y="1981270"/>
              <a:ext cx="620435" cy="38226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3611145" y="2528539"/>
              <a:ext cx="2887980" cy="4001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000" dirty="0" smtClean="0"/>
                <a:t>Resolución 196</a:t>
              </a:r>
              <a:endParaRPr lang="en-US" sz="2000" dirty="0"/>
            </a:p>
          </p:txBody>
        </p:sp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47279" y="1851696"/>
              <a:ext cx="438950" cy="6462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382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u="sng" dirty="0" smtClean="0"/>
              <a:t>Categoría 1:Tratamientos </a:t>
            </a:r>
            <a:r>
              <a:rPr lang="es-ES" b="1" i="1" u="sng" dirty="0"/>
              <a:t>de Fumigación Oficiales </a:t>
            </a:r>
            <a:r>
              <a:rPr lang="es-ES" b="1" i="1" dirty="0"/>
              <a:t>(TFO)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742881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ES" i="1" dirty="0" smtClean="0"/>
              <a:t>Son los tratamientos </a:t>
            </a:r>
            <a:r>
              <a:rPr lang="es-ES" i="1" dirty="0"/>
              <a:t>que sean solicitados al </a:t>
            </a:r>
            <a:r>
              <a:rPr lang="es-ES" i="1" dirty="0" smtClean="0"/>
              <a:t>SENASA, </a:t>
            </a:r>
            <a:r>
              <a:rPr lang="es-ES" i="1" dirty="0"/>
              <a:t>por el exportador, importador o su representante, que sean realizados por las Empresas de Tratamientos autorizadas y registradas, con la supervisión y certificación del personal del SENASA, durante el cual se introduce una sustancia química (producto fitosanitario) en condiciones de </a:t>
            </a:r>
            <a:r>
              <a:rPr lang="es-ES" i="1" dirty="0" smtClean="0"/>
              <a:t>hermeticidad.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7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415290"/>
            <a:ext cx="8596668" cy="160782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i="1" u="sng" dirty="0"/>
              <a:t>Categoría 2</a:t>
            </a:r>
            <a:r>
              <a:rPr lang="es-ES" b="1" i="1" u="sng" dirty="0" smtClean="0"/>
              <a:t>. Tratamiento </a:t>
            </a:r>
            <a:r>
              <a:rPr lang="es-ES" b="1" i="1" u="sng" dirty="0"/>
              <a:t>con fitosanitarios en </a:t>
            </a:r>
            <a:r>
              <a:rPr lang="es-ES" b="1" i="1" u="sng" dirty="0" smtClean="0"/>
              <a:t>condiciones </a:t>
            </a:r>
            <a:r>
              <a:rPr lang="es-ES" b="1" i="1" u="sng" dirty="0"/>
              <a:t>de hermeticidad o confinamiento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697799"/>
            <a:ext cx="8596668" cy="1839911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ES" i="1" dirty="0"/>
              <a:t>el procedimiento </a:t>
            </a:r>
            <a:r>
              <a:rPr lang="es-ES" i="1" dirty="0" smtClean="0"/>
              <a:t>es recomendado </a:t>
            </a:r>
            <a:r>
              <a:rPr lang="es-ES" i="1" dirty="0"/>
              <a:t>por un </a:t>
            </a:r>
            <a:r>
              <a:rPr lang="es-ES" i="1" u="sng" dirty="0"/>
              <a:t>Director Técnico</a:t>
            </a:r>
            <a:r>
              <a:rPr lang="es-ES" i="1" dirty="0"/>
              <a:t>, por el cual una </a:t>
            </a:r>
            <a:r>
              <a:rPr lang="es-ES" i="1" u="sng" dirty="0"/>
              <a:t>Empresa de Tratamiento </a:t>
            </a:r>
            <a:r>
              <a:rPr lang="es-ES" i="1" dirty="0"/>
              <a:t>introduce o utiliza una sustancia química </a:t>
            </a:r>
            <a:r>
              <a:rPr lang="es-ES" i="1" u="sng" dirty="0"/>
              <a:t>(producto </a:t>
            </a:r>
            <a:r>
              <a:rPr lang="es-ES" i="1" u="sng" dirty="0" smtClean="0"/>
              <a:t>fitosanitario fumigante o no fumigante) </a:t>
            </a:r>
            <a:r>
              <a:rPr lang="es-ES" i="1" u="sng" dirty="0"/>
              <a:t>en una Unidad de </a:t>
            </a:r>
            <a:r>
              <a:rPr lang="es-ES" i="1" u="sng" dirty="0" smtClean="0"/>
              <a:t>Tratamiento (UT), </a:t>
            </a:r>
            <a:r>
              <a:rPr lang="es-ES" i="1" u="sng" dirty="0"/>
              <a:t>en condiciones de hermeticidad o </a:t>
            </a:r>
            <a:r>
              <a:rPr lang="es-ES" i="1" u="sng" dirty="0" smtClean="0"/>
              <a:t>confinamiento, </a:t>
            </a:r>
            <a:r>
              <a:rPr lang="es-ES" i="1" u="sng" dirty="0"/>
              <a:t>hasta los quinientos (500) metros de la planta urbana</a:t>
            </a:r>
            <a:r>
              <a:rPr lang="es-ES" i="1" dirty="0" smtClean="0"/>
              <a:t>. 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681029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2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Glosario: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80160"/>
            <a:ext cx="8878146" cy="4594859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ES" b="1" i="1" u="sng" dirty="0"/>
              <a:t>Sitio</a:t>
            </a:r>
            <a:r>
              <a:rPr lang="es-ES" b="1" i="1" dirty="0"/>
              <a:t>: </a:t>
            </a:r>
            <a:r>
              <a:rPr lang="es-ES" i="1" dirty="0"/>
              <a:t>Es el lugar </a:t>
            </a:r>
            <a:r>
              <a:rPr lang="es-ES" i="1" dirty="0" smtClean="0"/>
              <a:t>físico (</a:t>
            </a:r>
            <a:r>
              <a:rPr lang="es-ES" i="1" dirty="0" err="1" smtClean="0"/>
              <a:t>Ej</a:t>
            </a:r>
            <a:r>
              <a:rPr lang="es-ES" i="1" dirty="0" smtClean="0"/>
              <a:t> Planta de acopio), </a:t>
            </a:r>
            <a:r>
              <a:rPr lang="es-ES" i="1" dirty="0"/>
              <a:t>que contiene las </a:t>
            </a:r>
            <a:r>
              <a:rPr lang="es-ES" i="1" dirty="0" smtClean="0"/>
              <a:t>UT (contenedor, silo, silo bolsa, </a:t>
            </a:r>
            <a:r>
              <a:rPr lang="es-ES" i="1" dirty="0" err="1" smtClean="0"/>
              <a:t>etc</a:t>
            </a:r>
            <a:r>
              <a:rPr lang="es-ES" i="1" dirty="0" smtClean="0"/>
              <a:t>), para </a:t>
            </a:r>
            <a:r>
              <a:rPr lang="es-ES" i="1" dirty="0"/>
              <a:t>los Tratamientos de Fumigación Oficiales (TFO) y los tratamientos con fitosanitarios en condiciones de hermeticidad o confinamiento.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s-ES" b="1" i="1" u="sng" dirty="0"/>
              <a:t>Unidad de Tratamiento (UT):</a:t>
            </a:r>
            <a:r>
              <a:rPr lang="es-ES" i="1" dirty="0"/>
              <a:t>  Es el </a:t>
            </a:r>
            <a:r>
              <a:rPr lang="es-ES" i="1" dirty="0" smtClean="0"/>
              <a:t>espacio donde </a:t>
            </a:r>
            <a:r>
              <a:rPr lang="es-ES" i="1" dirty="0"/>
              <a:t>se realiza el tratamiento con fitosanitarios y que cumple con las condiciones de seguridad y de hermeticidad o </a:t>
            </a:r>
            <a:r>
              <a:rPr lang="es-ES" i="1" dirty="0" smtClean="0"/>
              <a:t>confinamiento, conteniendo </a:t>
            </a:r>
            <a:r>
              <a:rPr lang="es-ES" i="1" dirty="0"/>
              <a:t>la concentración activa del producto, a lo largo del período de exposición requerido</a:t>
            </a:r>
            <a:r>
              <a:rPr lang="es-ES" i="1" dirty="0" smtClean="0"/>
              <a:t>. UT son contenedores, cámaras, silos, silos bolsas, </a:t>
            </a:r>
            <a:r>
              <a:rPr lang="es-ES" i="1" dirty="0" err="1" smtClean="0"/>
              <a:t>encarpados</a:t>
            </a:r>
            <a:r>
              <a:rPr lang="es-ES" i="1" dirty="0" smtClean="0"/>
              <a:t> y otros acondicionados a tal fin.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s-ES" b="1" i="1" u="sng" dirty="0"/>
              <a:t>Empresa de Tratamiento:</a:t>
            </a:r>
            <a:r>
              <a:rPr lang="es-ES" b="1" i="1" dirty="0"/>
              <a:t> </a:t>
            </a:r>
            <a:r>
              <a:rPr lang="es-ES" i="1" dirty="0"/>
              <a:t>Es la persona humana o jurídica, que como aplicador responde por los tratamientos con fitosanitarios en condiciones de hermeticidad o confinamiento.</a:t>
            </a: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833433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Glosario: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70000"/>
            <a:ext cx="8946726" cy="470789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ES" b="1" i="1" u="sng" dirty="0" smtClean="0"/>
              <a:t>Director Técnico (DT)</a:t>
            </a:r>
            <a:r>
              <a:rPr lang="es-ES" b="1" i="1" dirty="0" smtClean="0"/>
              <a:t>: </a:t>
            </a:r>
            <a:r>
              <a:rPr lang="es-ES" i="1" dirty="0"/>
              <a:t>Es el Asesor Fitosanitario con habilitación vigente para tratamientos con fitosanitarios en condiciones de hermeticidad o confinamiento, responsable del diagnóstico y la recomendación de la técnica de aplicación. </a:t>
            </a:r>
            <a:endParaRPr lang="es-ES" i="1" dirty="0" smtClean="0"/>
          </a:p>
          <a:p>
            <a:pPr algn="just">
              <a:lnSpc>
                <a:spcPct val="150000"/>
              </a:lnSpc>
            </a:pPr>
            <a:r>
              <a:rPr lang="es-ES" b="1" i="1" u="sng" dirty="0" smtClean="0"/>
              <a:t>Operario</a:t>
            </a:r>
            <a:r>
              <a:rPr lang="es-ES" b="1" i="1" u="sng" dirty="0"/>
              <a:t>:</a:t>
            </a:r>
            <a:r>
              <a:rPr lang="es-ES" b="1" i="1" dirty="0"/>
              <a:t> </a:t>
            </a:r>
            <a:r>
              <a:rPr lang="es-ES" i="1" dirty="0"/>
              <a:t>Es la persona humana debidamente capacitada para la implementación de la técnica de aplicación recomendada en los tratamientos con fitosanitarios en condiciones de hermeticidad o confinamiento</a:t>
            </a:r>
            <a:r>
              <a:rPr lang="es-ES" i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s-ES" b="1" i="1" u="sng" dirty="0" smtClean="0"/>
              <a:t>Usuario </a:t>
            </a:r>
            <a:r>
              <a:rPr lang="es-ES" b="1" i="1" u="sng" dirty="0"/>
              <a:t>Responsable del Tratamiento</a:t>
            </a:r>
            <a:r>
              <a:rPr lang="es-ES" i="1" dirty="0"/>
              <a:t>: Es la persona humana o jurídica que se beneficia con la realización del tratamiento con fitosanitarios en condiciones de hermeticidad o confinamiento</a:t>
            </a:r>
            <a:r>
              <a:rPr lang="es-ES" i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s-ES" b="1" i="1" u="sng" dirty="0"/>
              <a:t>Receta Fitosanitaria:</a:t>
            </a:r>
            <a:r>
              <a:rPr lang="es-ES" dirty="0"/>
              <a:t> </a:t>
            </a:r>
            <a:r>
              <a:rPr lang="es-ES" i="1" dirty="0"/>
              <a:t>Es el documento digital de la Provincia de Córdoba, que se debe emitir para la indicación </a:t>
            </a:r>
            <a:r>
              <a:rPr lang="es-ES" i="1" dirty="0" smtClean="0"/>
              <a:t>del DT de </a:t>
            </a:r>
            <a:r>
              <a:rPr lang="es-ES" i="1" dirty="0"/>
              <a:t>los tratamientos con fitosanitarios en condiciones de hermeticidad o </a:t>
            </a:r>
            <a:r>
              <a:rPr lang="es-ES" i="1" dirty="0" smtClean="0"/>
              <a:t>confinamiento.</a:t>
            </a:r>
            <a:endParaRPr lang="es-ES" i="1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905145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324" y="289560"/>
            <a:ext cx="8596668" cy="624840"/>
          </a:xfrm>
        </p:spPr>
        <p:txBody>
          <a:bodyPr>
            <a:normAutofit fontScale="90000"/>
          </a:bodyPr>
          <a:lstStyle/>
          <a:p>
            <a:r>
              <a:rPr lang="es-AR" dirty="0"/>
              <a:t>Glosario: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1470" y="914400"/>
            <a:ext cx="9292590" cy="54178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es-ES" b="1" i="1" u="sng" dirty="0"/>
              <a:t>Hermeticidad</a:t>
            </a:r>
            <a:r>
              <a:rPr lang="es-ES" i="1" dirty="0"/>
              <a:t>: Son las condiciones técnicas que garanticen la efectividad del </a:t>
            </a:r>
            <a:r>
              <a:rPr lang="es-ES" i="1" dirty="0" smtClean="0"/>
              <a:t>tratamiento y que </a:t>
            </a:r>
            <a:r>
              <a:rPr lang="es-ES" i="1" dirty="0"/>
              <a:t>deben validarse en una Unidad de Tratamiento, según lo establece el Anexo </a:t>
            </a:r>
            <a:r>
              <a:rPr lang="es-ES" i="1" dirty="0" smtClean="0"/>
              <a:t>I, </a:t>
            </a:r>
            <a:r>
              <a:rPr lang="es-ES" i="1" dirty="0"/>
              <a:t>a los fines de evitar fugas durante todo el proceso de aplicación/exposición del producto fitosanitario y </a:t>
            </a:r>
            <a:r>
              <a:rPr lang="es-ES" i="1" dirty="0" smtClean="0"/>
              <a:t>Anexo I:</a:t>
            </a:r>
            <a:r>
              <a:rPr lang="es-AR" b="1" dirty="0"/>
              <a:t>Condiciones Técnicas de Hermeticidad de la Unidad de Tratamiento (UT)</a:t>
            </a:r>
            <a:endParaRPr lang="en-US" sz="1400" dirty="0"/>
          </a:p>
          <a:p>
            <a:pPr marL="457200" lvl="1" indent="0">
              <a:buNone/>
            </a:pPr>
            <a:r>
              <a:rPr lang="es-AR" dirty="0" smtClean="0"/>
              <a:t>	</a:t>
            </a:r>
            <a:r>
              <a:rPr lang="es-AR" sz="1400" dirty="0" smtClean="0"/>
              <a:t>Los </a:t>
            </a:r>
            <a:r>
              <a:rPr lang="es-AR" sz="1400" dirty="0"/>
              <a:t>tratamientos con </a:t>
            </a:r>
            <a:r>
              <a:rPr lang="es-AR" sz="1400" b="1" dirty="0"/>
              <a:t>fitosanitarios fumigantes</a:t>
            </a:r>
            <a:r>
              <a:rPr lang="es-AR" sz="1400" dirty="0"/>
              <a:t>, se podrán realizar sólo bajo </a:t>
            </a:r>
            <a:r>
              <a:rPr lang="es-AR" sz="1400" dirty="0" smtClean="0"/>
              <a:t>condiciones de 	</a:t>
            </a:r>
            <a:r>
              <a:rPr lang="es-AR" sz="1400" b="1" u="sng" dirty="0" smtClean="0"/>
              <a:t>hermeticidad </a:t>
            </a:r>
            <a:r>
              <a:rPr lang="es-AR" sz="1400" dirty="0"/>
              <a:t>y se deberán verificar </a:t>
            </a:r>
            <a:r>
              <a:rPr lang="es-AR" sz="1400" dirty="0" smtClean="0"/>
              <a:t>los </a:t>
            </a:r>
            <a:r>
              <a:rPr lang="es-AR" sz="1400" dirty="0"/>
              <a:t>aspectos </a:t>
            </a:r>
            <a:r>
              <a:rPr lang="es-AR" sz="1400" dirty="0" smtClean="0"/>
              <a:t>técnicos </a:t>
            </a:r>
            <a:r>
              <a:rPr lang="es-AR" sz="1400" dirty="0"/>
              <a:t>acordes a cada una </a:t>
            </a:r>
            <a:r>
              <a:rPr lang="es-AR" sz="1400" dirty="0" smtClean="0"/>
              <a:t>de </a:t>
            </a:r>
            <a:r>
              <a:rPr lang="es-AR" sz="1400" dirty="0"/>
              <a:t>las </a:t>
            </a:r>
            <a:r>
              <a:rPr lang="es-AR" sz="1400" dirty="0" smtClean="0"/>
              <a:t>UT 	(Contenedor, Cámara, Silo, Silo Bolsa, Encarpado)</a:t>
            </a:r>
          </a:p>
          <a:p>
            <a:pPr marL="457200" lvl="1" indent="0" algn="just">
              <a:buNone/>
            </a:pPr>
            <a:endParaRPr lang="es-ES" sz="1400" i="1" dirty="0"/>
          </a:p>
          <a:p>
            <a:pPr algn="just"/>
            <a:r>
              <a:rPr lang="es-ES" b="1" i="1" u="sng" dirty="0" smtClean="0"/>
              <a:t>Confinamiento</a:t>
            </a:r>
            <a:r>
              <a:rPr lang="es-ES" i="1" dirty="0"/>
              <a:t>: Son las condiciones técnicas que deben validarse en una Unidad de </a:t>
            </a:r>
            <a:r>
              <a:rPr lang="es-ES" i="1" dirty="0" smtClean="0"/>
              <a:t>Tratamiento, durante </a:t>
            </a:r>
            <a:r>
              <a:rPr lang="es-ES" i="1" dirty="0"/>
              <a:t>el proceso de aplicación/exposición del producto </a:t>
            </a:r>
            <a:r>
              <a:rPr lang="es-ES" i="1" dirty="0" smtClean="0"/>
              <a:t>fitosanitario No Fumigante </a:t>
            </a:r>
            <a:r>
              <a:rPr lang="es-ES" i="1" dirty="0"/>
              <a:t>y que garantice la efectividad del tratamiento.</a:t>
            </a:r>
            <a:endParaRPr lang="en-US" dirty="0"/>
          </a:p>
          <a:p>
            <a:pPr lvl="1"/>
            <a:r>
              <a:rPr lang="es-AR" dirty="0" smtClean="0"/>
              <a:t>Anexo I</a:t>
            </a:r>
            <a:r>
              <a:rPr lang="es-AR" b="1" dirty="0" smtClean="0"/>
              <a:t> Condiciones </a:t>
            </a:r>
            <a:r>
              <a:rPr lang="es-AR" b="1" dirty="0"/>
              <a:t>Técnicas de Confinamiento de la Unidad de Tratamiento (UT)</a:t>
            </a:r>
            <a:endParaRPr lang="en-US" dirty="0"/>
          </a:p>
          <a:p>
            <a:pPr marL="914400" lvl="2" indent="0">
              <a:buNone/>
            </a:pPr>
            <a:r>
              <a:rPr lang="es-AR" dirty="0"/>
              <a:t>Para todos los tratamientos con </a:t>
            </a:r>
            <a:r>
              <a:rPr lang="es-AR" b="1" dirty="0"/>
              <a:t>fitosanitarios NO fumigantes</a:t>
            </a:r>
            <a:r>
              <a:rPr lang="es-AR" dirty="0"/>
              <a:t>, se deberán verificar las condiciones de confinamiento, que garanticen que </a:t>
            </a:r>
            <a:r>
              <a:rPr lang="es-AR" b="1" dirty="0"/>
              <a:t>no exista liberación de producto al ambiente por fuera de la UT.</a:t>
            </a:r>
            <a:endParaRPr lang="en-US" b="1" dirty="0"/>
          </a:p>
          <a:p>
            <a:pPr marL="914400" lvl="2" indent="0">
              <a:buNone/>
            </a:pPr>
            <a:r>
              <a:rPr lang="es-AR" dirty="0"/>
              <a:t>Durante el tratamiento, las aberturas deben estar cerradas y el espacio permanecer sin ventilación para permitir la contención del producto fitosanitario dentro de la UT, a fin de que en la UT no se produzca desplazamiento fuera del blanco u objetivo.</a:t>
            </a:r>
            <a:endParaRPr lang="en-US" sz="1200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9" y="5815502"/>
            <a:ext cx="5406838" cy="85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0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1615</TotalTime>
  <Words>2792</Words>
  <Application>Microsoft Office PowerPoint</Application>
  <PresentationFormat>Panorámica</PresentationFormat>
  <Paragraphs>180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9" baseType="lpstr">
      <vt:lpstr>Arial</vt:lpstr>
      <vt:lpstr>Calibri</vt:lpstr>
      <vt:lpstr>Impact</vt:lpstr>
      <vt:lpstr>Montserrat</vt:lpstr>
      <vt:lpstr>Montserrat Medium</vt:lpstr>
      <vt:lpstr>Open Sans</vt:lpstr>
      <vt:lpstr>Trebuchet MS</vt:lpstr>
      <vt:lpstr>Wingdings 3</vt:lpstr>
      <vt:lpstr>Faceta</vt:lpstr>
      <vt:lpstr>Tratamientos con fitosanitarios en condiciones de hermeticidad o confinamiento – Resolución 196 MAyG de Córdoba </vt:lpstr>
      <vt:lpstr>¿Cuáles son?</vt:lpstr>
      <vt:lpstr>Tratamientos con fitosanitarios en condiciones de hermeticidad o confinamiento 3 CATEGORÍAS</vt:lpstr>
      <vt:lpstr>Síntesis</vt:lpstr>
      <vt:lpstr>Categoría 1:Tratamientos de Fumigación Oficiales (TFO)</vt:lpstr>
      <vt:lpstr>Categoría 2. Tratamiento con fitosanitarios en condiciones de hermeticidad o confinamiento</vt:lpstr>
      <vt:lpstr>Glosario:</vt:lpstr>
      <vt:lpstr>Glosario:</vt:lpstr>
      <vt:lpstr>Glosario:</vt:lpstr>
      <vt:lpstr>Registros: (Art 4, 5, 6 y 7)</vt:lpstr>
      <vt:lpstr>TFO y Bromuro de Metilo (Art 8y 9) </vt:lpstr>
      <vt:lpstr>Usuarios Responsables que realicen Tratamientos de Fumigación Oficiales(TFO) y Categoría 2 deberán:</vt:lpstr>
      <vt:lpstr>Empresas de Tratamiento que realicen Tratamientos de Fumigación Oficiales (TFO)</vt:lpstr>
      <vt:lpstr>Tratamientos con fitosanitarios no fumigantes para Requisitos Fitosanitarios de Importación  (RFI)</vt:lpstr>
      <vt:lpstr>Condiciones de los Tratamientos con fitosanitarios y distancias.</vt:lpstr>
      <vt:lpstr>Presentación de PowerPoint</vt:lpstr>
      <vt:lpstr>Responsabilidades de las Empresas de Tratamiento que realicen Tratamientos en condiciones de hermeticidad o confinamiento, hasta los quinientos (500) mts de la planta urbana</vt:lpstr>
      <vt:lpstr>Presentación de PowerPoint</vt:lpstr>
      <vt:lpstr>Tratamientos con fitosanitarios en espacios herméticos o confinados, a una distancia mayor a quinientos (500) metros de la planta urbana</vt:lpstr>
      <vt:lpstr>Fiscalización y sanciones (Art 17 y 18)</vt:lpstr>
      <vt:lpstr>ANEXO I</vt:lpstr>
      <vt:lpstr>Tratamientos en condiciones de Hermeticidad:  Etapas del tratamiento con Fitosanitarios Fumigantes. </vt:lpstr>
      <vt:lpstr>Consideraciones Generales a tener en cuenta para el tratamiento de fumigación </vt:lpstr>
      <vt:lpstr>Condiciones Técnicas de Hermeticidad de la Unidad de Tratamiento (UT) Los tratamientos con fitosanitarios fumigantes, se podrán realizar sólo bajo condiciones de hermeticidad</vt:lpstr>
      <vt:lpstr>Tratamientos en condiciones de Confinamiento Etapas del tratamiento con Fitosanitarios No Fumigantes</vt:lpstr>
      <vt:lpstr>Criterios de seguridad y de rotulación de las Unidades de Tratamiento (UT) </vt:lpstr>
      <vt:lpstr>Señalización de las UT (contenedores) con exposición en tránsito para aquellos tratamientos categoría 2 (que son fumigantes pero no TFO SENASA),</vt:lpstr>
      <vt:lpstr>Fumigantes</vt:lpstr>
      <vt:lpstr>Equipos de Protección Personal (EPP) e Instrumental requeridos. </vt:lpstr>
      <vt:lpstr>Muchas 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Tratamientos con fitosanitarios en condiciones de hermeticidad o confinamiento – Resolución 196</dc:title>
  <dc:creator>Usuario</dc:creator>
  <cp:lastModifiedBy>Usuario</cp:lastModifiedBy>
  <cp:revision>67</cp:revision>
  <dcterms:created xsi:type="dcterms:W3CDTF">2023-08-28T20:46:10Z</dcterms:created>
  <dcterms:modified xsi:type="dcterms:W3CDTF">2024-05-06T17:18:04Z</dcterms:modified>
</cp:coreProperties>
</file>